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  <p:sldMasterId id="2147483725" r:id="rId4"/>
    <p:sldMasterId id="2147483777" r:id="rId5"/>
    <p:sldMasterId id="2147483816" r:id="rId6"/>
    <p:sldMasterId id="2147483829" r:id="rId7"/>
    <p:sldMasterId id="2147483867" r:id="rId8"/>
    <p:sldMasterId id="2147483879" r:id="rId9"/>
  </p:sldMasterIdLst>
  <p:notesMasterIdLst>
    <p:notesMasterId r:id="rId24"/>
  </p:notesMasterIdLst>
  <p:sldIdLst>
    <p:sldId id="280" r:id="rId10"/>
    <p:sldId id="284" r:id="rId11"/>
    <p:sldId id="289" r:id="rId12"/>
    <p:sldId id="257" r:id="rId13"/>
    <p:sldId id="258" r:id="rId14"/>
    <p:sldId id="274" r:id="rId15"/>
    <p:sldId id="260" r:id="rId16"/>
    <p:sldId id="270" r:id="rId17"/>
    <p:sldId id="273" r:id="rId18"/>
    <p:sldId id="292" r:id="rId19"/>
    <p:sldId id="288" r:id="rId20"/>
    <p:sldId id="283" r:id="rId21"/>
    <p:sldId id="286" r:id="rId22"/>
    <p:sldId id="261" r:id="rId23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6A8EB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76" autoAdjust="0"/>
    <p:restoredTop sz="94676" autoAdjust="0"/>
  </p:normalViewPr>
  <p:slideViewPr>
    <p:cSldViewPr>
      <p:cViewPr varScale="1">
        <p:scale>
          <a:sx n="76" d="100"/>
          <a:sy n="76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38BCE-A4AC-488E-933C-001F195F8A27}" type="doc">
      <dgm:prSet loTypeId="urn:microsoft.com/office/officeart/2005/8/layout/vList3#2" loCatId="list" qsTypeId="urn:microsoft.com/office/officeart/2005/8/quickstyle/simple2" qsCatId="simple" csTypeId="urn:microsoft.com/office/officeart/2005/8/colors/accent1_2#2" csCatId="accent1" phldr="1"/>
      <dgm:spPr/>
    </dgm:pt>
    <dgm:pt modelId="{67C58967-F23F-4972-97B4-9C6208E5117B}">
      <dgm:prSet phldrT="[Текст]" custT="1"/>
      <dgm:spPr/>
      <dgm:t>
        <a:bodyPr/>
        <a:lstStyle/>
        <a:p>
          <a:r>
            <a:rPr lang="ru-RU" sz="1600" b="1" dirty="0" smtClean="0"/>
            <a:t>Работники учреждений культуры</a:t>
          </a:r>
          <a:endParaRPr lang="ru-RU" sz="1600" b="1" dirty="0"/>
        </a:p>
      </dgm:t>
    </dgm:pt>
    <dgm:pt modelId="{E272DAEC-3CF3-48AF-BFE1-9AAB5A1D0BBF}" type="parTrans" cxnId="{18B593ED-FA2B-4D48-A2B2-1DCDE55200C4}">
      <dgm:prSet/>
      <dgm:spPr/>
      <dgm:t>
        <a:bodyPr/>
        <a:lstStyle/>
        <a:p>
          <a:endParaRPr lang="ru-RU"/>
        </a:p>
      </dgm:t>
    </dgm:pt>
    <dgm:pt modelId="{E3AFEA8D-0D39-40AA-870B-A9C6AEFCA97E}" type="sibTrans" cxnId="{18B593ED-FA2B-4D48-A2B2-1DCDE55200C4}">
      <dgm:prSet/>
      <dgm:spPr/>
      <dgm:t>
        <a:bodyPr/>
        <a:lstStyle/>
        <a:p>
          <a:endParaRPr lang="ru-RU"/>
        </a:p>
      </dgm:t>
    </dgm:pt>
    <dgm:pt modelId="{06DC4E0B-84B4-4921-8CD0-A46E6EF08EBE}" type="pres">
      <dgm:prSet presAssocID="{FCD38BCE-A4AC-488E-933C-001F195F8A27}" presName="linearFlow" presStyleCnt="0">
        <dgm:presLayoutVars>
          <dgm:dir/>
          <dgm:resizeHandles val="exact"/>
        </dgm:presLayoutVars>
      </dgm:prSet>
      <dgm:spPr/>
    </dgm:pt>
    <dgm:pt modelId="{52A48484-7B4E-4F13-A8C0-F89760312B3E}" type="pres">
      <dgm:prSet presAssocID="{67C58967-F23F-4972-97B4-9C6208E5117B}" presName="composite" presStyleCnt="0"/>
      <dgm:spPr/>
    </dgm:pt>
    <dgm:pt modelId="{FD6EA99A-9C4C-49E8-9EC6-C2CB263A9E55}" type="pres">
      <dgm:prSet presAssocID="{67C58967-F23F-4972-97B4-9C6208E5117B}" presName="imgShp" presStyleLbl="fgImgPlace1" presStyleIdx="0" presStyleCnt="1" custScaleX="188711" custScaleY="120164" custLinFactNeighborX="80996" custLinFactNeighborY="68679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3000" r="-3000"/>
          </a:stretch>
        </a:blipFill>
      </dgm:spPr>
    </dgm:pt>
    <dgm:pt modelId="{C7C2D314-791F-461F-BC72-FFCCE2554BC3}" type="pres">
      <dgm:prSet presAssocID="{67C58967-F23F-4972-97B4-9C6208E5117B}" presName="txShp" presStyleLbl="node1" presStyleIdx="0" presStyleCnt="1" custLinFactNeighborX="-16683" custLinFactNeighborY="-72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593ED-FA2B-4D48-A2B2-1DCDE55200C4}" srcId="{FCD38BCE-A4AC-488E-933C-001F195F8A27}" destId="{67C58967-F23F-4972-97B4-9C6208E5117B}" srcOrd="0" destOrd="0" parTransId="{E272DAEC-3CF3-48AF-BFE1-9AAB5A1D0BBF}" sibTransId="{E3AFEA8D-0D39-40AA-870B-A9C6AEFCA97E}"/>
    <dgm:cxn modelId="{17ACF0F9-53E9-4AC8-99F6-6B34ADA92BC8}" type="presOf" srcId="{67C58967-F23F-4972-97B4-9C6208E5117B}" destId="{C7C2D314-791F-461F-BC72-FFCCE2554BC3}" srcOrd="0" destOrd="0" presId="urn:microsoft.com/office/officeart/2005/8/layout/vList3#2"/>
    <dgm:cxn modelId="{29E61BA2-F45F-4280-A6B9-073F5C32AC1E}" type="presOf" srcId="{FCD38BCE-A4AC-488E-933C-001F195F8A27}" destId="{06DC4E0B-84B4-4921-8CD0-A46E6EF08EBE}" srcOrd="0" destOrd="0" presId="urn:microsoft.com/office/officeart/2005/8/layout/vList3#2"/>
    <dgm:cxn modelId="{2F6B6B63-3E99-4BA8-A9E9-6C7B7EEC5CE0}" type="presParOf" srcId="{06DC4E0B-84B4-4921-8CD0-A46E6EF08EBE}" destId="{52A48484-7B4E-4F13-A8C0-F89760312B3E}" srcOrd="0" destOrd="0" presId="urn:microsoft.com/office/officeart/2005/8/layout/vList3#2"/>
    <dgm:cxn modelId="{F0061D26-8779-49E2-9547-E365D092B530}" type="presParOf" srcId="{52A48484-7B4E-4F13-A8C0-F89760312B3E}" destId="{FD6EA99A-9C4C-49E8-9EC6-C2CB263A9E55}" srcOrd="0" destOrd="0" presId="urn:microsoft.com/office/officeart/2005/8/layout/vList3#2"/>
    <dgm:cxn modelId="{61C07DC2-BEF8-4998-9C69-964943840DD2}" type="presParOf" srcId="{52A48484-7B4E-4F13-A8C0-F89760312B3E}" destId="{C7C2D314-791F-461F-BC72-FFCCE2554BC3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969C9-C3E1-4E5F-B5D8-752EAFFA66CD}" type="doc">
      <dgm:prSet loTypeId="urn:microsoft.com/office/officeart/2005/8/layout/hProcess9" loCatId="process" qsTypeId="urn:microsoft.com/office/officeart/2005/8/quickstyle/simple1#2" qsCatId="simple" csTypeId="urn:microsoft.com/office/officeart/2005/8/colors/accent1_2#3" csCatId="accent1" phldr="1"/>
      <dgm:spPr/>
    </dgm:pt>
    <dgm:pt modelId="{28F594BB-3164-44E1-AACE-1F506AC614F2}" type="pres">
      <dgm:prSet presAssocID="{F20969C9-C3E1-4E5F-B5D8-752EAFFA66CD}" presName="CompostProcess" presStyleCnt="0">
        <dgm:presLayoutVars>
          <dgm:dir/>
          <dgm:resizeHandles val="exact"/>
        </dgm:presLayoutVars>
      </dgm:prSet>
      <dgm:spPr/>
    </dgm:pt>
    <dgm:pt modelId="{DC46DE17-854A-4EA1-BCDE-CE0DA248B7B5}" type="pres">
      <dgm:prSet presAssocID="{F20969C9-C3E1-4E5F-B5D8-752EAFFA66CD}" presName="arrow" presStyleLbl="bgShp" presStyleIdx="0" presStyleCnt="1"/>
      <dgm:spPr/>
    </dgm:pt>
    <dgm:pt modelId="{6C35CDDF-6274-413D-999B-411D15E51F7A}" type="pres">
      <dgm:prSet presAssocID="{F20969C9-C3E1-4E5F-B5D8-752EAFFA66CD}" presName="linearProcess" presStyleCnt="0"/>
      <dgm:spPr/>
    </dgm:pt>
  </dgm:ptLst>
  <dgm:cxnLst>
    <dgm:cxn modelId="{AFE2CB65-C506-43C6-B125-DAFFE7ECA654}" type="presOf" srcId="{F20969C9-C3E1-4E5F-B5D8-752EAFFA66CD}" destId="{28F594BB-3164-44E1-AACE-1F506AC614F2}" srcOrd="0" destOrd="0" presId="urn:microsoft.com/office/officeart/2005/8/layout/hProcess9"/>
    <dgm:cxn modelId="{B6EC30F6-8908-42A7-8BB6-B8F88BBA5860}" type="presParOf" srcId="{28F594BB-3164-44E1-AACE-1F506AC614F2}" destId="{DC46DE17-854A-4EA1-BCDE-CE0DA248B7B5}" srcOrd="0" destOrd="0" presId="urn:microsoft.com/office/officeart/2005/8/layout/hProcess9"/>
    <dgm:cxn modelId="{906E7A04-2532-4756-8168-DC8DBAE5173C}" type="presParOf" srcId="{28F594BB-3164-44E1-AACE-1F506AC614F2}" destId="{6C35CDDF-6274-413D-999B-411D15E51F7A}" srcOrd="1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691FE3-44F8-44A5-8DBE-51D6B6C81AC7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DFB154-29B2-4D1B-9216-8BB50B3CE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39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FFD13A-52CE-482D-870E-65C1F654D84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A6E370-F9DA-401C-A562-EEF220CCB1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50A6-AE3E-412E-83D5-5C5239C0341B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464F0-EECB-42D2-90F9-DD172326C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3780-C9B5-46B2-833C-EA904BFB2D0E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1F56F-5D6E-429D-93A3-CC02C37D9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E6C7-C440-4D3C-A88C-89EC84AFCD30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85C6-9DC5-47A8-A1DD-3549413FC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CEC399D7-ACE1-42B6-9E97-3E5B8970FF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226A31C-6C36-4CC0-A354-2F0B72C294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64752B-08C0-4F0F-A54A-BA2785E647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802886D-BDD9-461E-9A51-F3200B92AA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1D40E02-F54C-4130-A61D-C021AA5AF5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81CA08-E25B-4C78-B22A-16EB5D5122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39DBF0-B9B8-48D6-B2AB-37CB510257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F223E8F-58D8-42AE-9FDA-AA08AF2DE1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CD375-7047-4A82-842B-17A130CDD79E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39F8-3FF9-4747-A3AD-1774EA64B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585E21-32E5-44B3-97C8-5A7E448986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D4626-FC52-46AC-AB7B-87A49A0E4F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8C89AD-49A2-4B79-BB3E-B124214CA1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7B79FC5D-7A75-4F01-BD74-5C66732DFF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6F6C8F-CDBD-4C83-9EF7-BB274CB4EF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C590E6-7DC0-4466-9D06-CE02B2DB89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EE6CD4-AAEF-43D2-B3B2-91580CFF18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D26A51-8939-4B58-BB29-606CF85128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BBFAD5-190F-4B64-BD6E-44DCB57279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4197102-93A2-4F89-8E41-014DB5F26D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3D440-F7A5-499F-B489-25679D31B681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EA7EB-9041-4B6E-9F69-5571C0753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DF37B9-73EA-4D04-A6CB-47553558A0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2AE0E2-F555-4D35-93F6-DA8C5C18BF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4EA3D0-E834-4B39-80F9-F70DA0C88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A6C4F6-4491-44D9-90DE-46716F45D6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5F03A82-3824-40BD-8A9C-C9C53B4D98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911A9287-33FE-49F1-B595-EC974ED33D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8ABDFF0-DB71-4E87-9EFE-C5F3FD8BD1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ACE6BB8-275C-425A-8F60-A8230DADDA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D039A3-A9D4-4740-B735-A66A41BBD5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E0BCC9-850C-464B-9DE0-225AF17A41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573B9-0DF2-4111-8924-B5004D48025D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CF663-9668-4E4B-9D44-A8D04D31E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07F6B0-FE10-425D-9D3D-16B8508B4C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AD8691-F5F2-4910-8C3E-E09380A40E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77CC6B-7212-4BB3-AFCB-3BCF521B27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1FE0DA-3BD8-4E2A-9066-80BC9F7CC5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77563C-A7D3-4322-9C38-80D663AFA6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AB4557-238F-4049-89D5-15469FE3DA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90D99C-6FA6-4FA7-8BD9-47A9D082D9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2AD5E029-8304-42E8-A49A-49073CBE01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AB7086-73D6-476A-A4B5-92F16A3996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E705B8-1469-465B-B1AC-2BA5E69346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67F0-2BA9-45F3-885A-490167703B33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8E92-4E87-49A6-96AE-EAF195ADB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B255F7-16B0-415E-AFEF-57FC56E316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523A049-3C1D-44AA-99E1-69BD3D211D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9111CF7-4CFF-4130-8671-7050F242BB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870813B-6AE2-430A-AC3C-53572CD670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9BAE0A-E66A-4AA5-82D4-64B843FAFA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E58ED9-5028-4DC8-8F77-361EF99CB0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6C2C7FA-39F7-487B-AD52-68FC7D3E0B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5217B0-D5DE-4559-9B4B-1CDF7F0E6B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37A915-A520-450B-AB1A-3A608B6BCC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C36747E0-DE8C-4BED-B279-8D3DDD064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7D5A-C085-4F1C-AA9D-2F360ADAF9AE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7FC2-2BC0-48A0-AE24-E1AB67E19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1689E7-2FAF-486D-AD6F-19FA850E90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1FF9A6-FF2F-4BE2-AC30-001D5F75E6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473147-F515-4641-9027-B6BCD2544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4A959C6-0B34-4C4B-95DA-17A4937CA0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272CB94-55AC-4213-8965-75A954C48C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DA16F2-310D-4164-9C8A-D4884AC7DE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756708-2A70-450F-B924-56AFAB39C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30B85796-0C10-4E95-90D8-E9FEBF3B4B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2A1B07-51D0-4729-A653-C829455824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47A0A0-68EB-45E2-AC2F-E13569D79D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ED87-4460-434E-9B46-9B01C42E0283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E6C66-BCE2-4A78-80C6-909E81AA7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D5CFF6A-A17B-4A5A-AB77-B73B829A38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E061628-B3C6-4C7E-96F4-D332D44061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FED194-C8B2-4376-AD1E-1579B52B66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AF765A4-DDD3-4A8C-A078-8D56C1CCE5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0322121-73C5-4707-ACF2-97307F915D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2AA7F22-2182-47B2-BA4A-BB5A99699E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AC42B1-E160-4A7A-9AAD-F3D68841E2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E5C8264-1E51-4068-9E2E-8F235ABC55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3F18D8-3568-4A93-A9DF-DAE9E3DB98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ABFFB9E-26CB-4C07-B7BB-C8A32CABFE2A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8A82EF8D-5300-4AA2-B784-2A7635DF5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470A1-F686-4946-84C2-4C8C257AE7C0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9E515-5C8C-4572-80D5-F18540CC4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D2E4EBBE-E142-4246-A8D2-E3EDB6FBB5EF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06117F1-28B1-4A10-8187-FFBB18583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D01B4642-D953-400E-BFBE-CF958389B453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FE2FA65-1D97-467D-A410-20B84FA1F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A84C1F1-D2D6-481B-B577-F90E763182D5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2CAFA81-F66C-438B-90E2-3F9D3BC77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9C228FE-3F10-4514-8154-61FDAD97B516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4B0C0D5-046E-4B7C-A734-D7E82EC04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F7B76A4-F0DF-41B3-B4DD-E259D8C42668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7744C9E-20A7-496D-995E-595092E8A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5EB8142-0866-4D34-A608-1D677EF1D428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CF94351-9280-42BB-A608-7CA78CD44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3AF8680-9D79-482D-AA98-040956E6CCB8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9C4B710-37E7-492E-8CE8-AA8FE06EBA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23BFD93-6F3A-4D23-BE8E-8594B00C3FFE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71C5FF3-4CD5-46FC-81B1-9EE1A8741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3163C6D6-6FFD-4587-98D3-131C010878D9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1084BF9-4B19-4F3F-A824-7AED3772A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182ADAE-828E-4EA1-B109-1D3DD37E22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A3C0-C65F-4E46-ADA2-301DC8B1ECB4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A345D-1EEC-4837-AA84-ACB052448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4EF0ED-430A-42AB-9F98-55EA03489F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BA2723-76DC-433F-AAF4-4B6388C418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82E445-712E-4BEA-877B-85B5E3AC2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A5B29A-60DB-4F77-BD79-FD419ED92B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340462-0B35-4806-9F74-83A71D3F31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BE5856-7E0B-41CB-B6E9-8BE5496F8C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363F849-46F0-4C36-BDB1-76E7794F08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5" Type="http://schemas.openxmlformats.org/officeDocument/2006/relationships/slideLayout" Target="../slideLayouts/slideLayout63.xml"/><Relationship Id="rId4" Type="http://schemas.openxmlformats.org/officeDocument/2006/relationships/slideLayout" Target="../slideLayouts/slideLayout62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92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6A4BF5-AA57-411E-8E36-56D8B4FE4389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D563EE-2544-4FA0-83EB-08D7E58F3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4" r:id="rId2"/>
    <p:sldLayoutId id="2147483973" r:id="rId3"/>
    <p:sldLayoutId id="2147483972" r:id="rId4"/>
    <p:sldLayoutId id="2147483971" r:id="rId5"/>
    <p:sldLayoutId id="2147483970" r:id="rId6"/>
    <p:sldLayoutId id="2147483969" r:id="rId7"/>
    <p:sldLayoutId id="2147483968" r:id="rId8"/>
    <p:sldLayoutId id="2147483967" r:id="rId9"/>
    <p:sldLayoutId id="2147483966" r:id="rId10"/>
    <p:sldLayoutId id="21474839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3648FE1E-F030-46C2-BB65-AD30D40997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615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1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1A1FAC83-805A-48EE-A388-F46E1BF0EF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9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89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73F17AF1-FF75-4C2A-A0C3-2958D95E5D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2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22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1F2B2F2-DB03-4298-8337-C9579954D9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55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55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C27F4F3-88DB-43FB-869D-DE50607CE6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476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476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27.09.2015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A236160D-8803-4C83-93A5-B97127BC41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806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EF4584-C820-4754-8CF2-406D5366B957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9A113B-FCDD-46F7-8CEA-B3790EF3C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0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9334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D6EF87-42AB-42BA-AFE4-F2C265C738DB}" type="datetimeFigureOut">
              <a:rPr lang="ru-RU"/>
              <a:pPr>
                <a:defRPr/>
              </a:pPr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7F923D5-29CE-4189-A8DA-829B1A238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jpeg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8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844675"/>
            <a:ext cx="8713787" cy="23082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Бюджет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Зоринского сельсовета Обоянского района Курской области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2015 год и на период 2016 и 2017 годов</a:t>
            </a:r>
          </a:p>
        </p:txBody>
      </p:sp>
      <p:sp>
        <p:nvSpPr>
          <p:cNvPr id="109570" name="AutoShape 7"/>
          <p:cNvSpPr>
            <a:spLocks noChangeArrowheads="1"/>
          </p:cNvSpPr>
          <p:nvPr/>
        </p:nvSpPr>
        <p:spPr bwMode="auto">
          <a:xfrm>
            <a:off x="1042988" y="260350"/>
            <a:ext cx="7127875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АДМИНИСТРАЦИЯ ЗОРИНСКОГО СЕЛЬСОВЕТА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9144000" cy="71913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Расходы бюджета Зоринского сельсовета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в рамках программ в 2015 – 2017 годах, тыс.рублей</a:t>
            </a:r>
          </a:p>
        </p:txBody>
      </p:sp>
      <p:sp>
        <p:nvSpPr>
          <p:cNvPr id="129027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AA38C-3449-4E41-813A-882BC11E456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graphicFrame>
        <p:nvGraphicFramePr>
          <p:cNvPr id="129107" name="Group 83"/>
          <p:cNvGraphicFramePr>
            <a:graphicFrameLocks noGrp="1"/>
          </p:cNvGraphicFramePr>
          <p:nvPr/>
        </p:nvGraphicFramePr>
        <p:xfrm>
          <a:off x="611188" y="1700213"/>
          <a:ext cx="7600950" cy="3332162"/>
        </p:xfrm>
        <a:graphic>
          <a:graphicData uri="http://schemas.openxmlformats.org/drawingml/2006/table">
            <a:tbl>
              <a:tblPr/>
              <a:tblGrid>
                <a:gridCol w="4019550"/>
                <a:gridCol w="1160462"/>
                <a:gridCol w="1262063"/>
                <a:gridCol w="1158875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Зоринского сельсовета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1808,5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1613,8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«Развитие культуры муниципального образования «Зоринский сельсовет»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1991,0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1552,5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1357,8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муниципального образовария «Зоринский сельсовет»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««Развитие физической культуры и спорта в Зоринском сельсовете Обоянского района Курской области 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«Развитие муниципальной службы в Зоринском сельсовете Обоянского района курской области»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«Пожарная безопасность»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«Развитие малого и среднего предпринимательства на территории муниципального образования «Зоринский сельсовет»»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9079" name="Picture 168" descr="kak-uluchshit-kachestvo-video-v-skayp19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16192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36255" y="452227"/>
            <a:ext cx="5612344" cy="1066800"/>
          </a:xfrm>
        </p:spPr>
        <p:txBody>
          <a:bodyPr lIns="45720" tIns="0" rIns="45720" bIns="0" anchor="b">
            <a:noAutofit/>
          </a:bodyPr>
          <a:lstStyle/>
          <a:p>
            <a:pPr eaLnBrk="1" hangingPunct="1">
              <a:defRPr/>
            </a:pP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Реализация указов Президента</a:t>
            </a:r>
            <a:b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Российской Федерации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0051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B5558-8C33-44F2-989B-AFE839168186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-15793" y="2204178"/>
          <a:ext cx="4068073" cy="408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3858023" y="2203855"/>
          <a:ext cx="4992216" cy="1674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Заголовок 7"/>
          <p:cNvSpPr txBox="1">
            <a:spLocks/>
          </p:cNvSpPr>
          <p:nvPr/>
        </p:nvSpPr>
        <p:spPr>
          <a:xfrm>
            <a:off x="36513" y="1374775"/>
            <a:ext cx="3889375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Повышение заработной платы работников бюджетного сектора экономики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30054" name="Группа 19"/>
          <p:cNvGrpSpPr>
            <a:grpSpLocks/>
          </p:cNvGrpSpPr>
          <p:nvPr/>
        </p:nvGrpSpPr>
        <p:grpSpPr bwMode="auto">
          <a:xfrm>
            <a:off x="4025900" y="1971675"/>
            <a:ext cx="1266825" cy="606425"/>
            <a:chOff x="1336" y="502272"/>
            <a:chExt cx="1589158" cy="669696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33199" y="535582"/>
              <a:ext cx="1525432" cy="603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grpSp>
        <p:nvGrpSpPr>
          <p:cNvPr id="130055" name="Группа 22"/>
          <p:cNvGrpSpPr>
            <a:grpSpLocks/>
          </p:cNvGrpSpPr>
          <p:nvPr/>
        </p:nvGrpSpPr>
        <p:grpSpPr bwMode="auto">
          <a:xfrm>
            <a:off x="5648325" y="1971675"/>
            <a:ext cx="1266825" cy="606425"/>
            <a:chOff x="1336" y="502272"/>
            <a:chExt cx="1589158" cy="669696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33199" y="535582"/>
              <a:ext cx="1525432" cy="603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grpSp>
        <p:nvGrpSpPr>
          <p:cNvPr id="130056" name="Группа 26"/>
          <p:cNvGrpSpPr>
            <a:grpSpLocks/>
          </p:cNvGrpSpPr>
          <p:nvPr/>
        </p:nvGrpSpPr>
        <p:grpSpPr bwMode="auto">
          <a:xfrm>
            <a:off x="7329488" y="1974850"/>
            <a:ext cx="1266825" cy="604838"/>
            <a:chOff x="1336" y="502272"/>
            <a:chExt cx="1589158" cy="669696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33199" y="535669"/>
              <a:ext cx="1525432" cy="6029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sp>
        <p:nvSpPr>
          <p:cNvPr id="130057" name="TextBox 12"/>
          <p:cNvSpPr txBox="1">
            <a:spLocks noChangeArrowheads="1"/>
          </p:cNvSpPr>
          <p:nvPr/>
        </p:nvSpPr>
        <p:spPr bwMode="auto">
          <a:xfrm>
            <a:off x="4140200" y="1268413"/>
            <a:ext cx="1103313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2015 год</a:t>
            </a:r>
          </a:p>
        </p:txBody>
      </p:sp>
      <p:sp>
        <p:nvSpPr>
          <p:cNvPr id="130058" name="TextBox 29"/>
          <p:cNvSpPr txBox="1">
            <a:spLocks noChangeArrowheads="1"/>
          </p:cNvSpPr>
          <p:nvPr/>
        </p:nvSpPr>
        <p:spPr bwMode="auto">
          <a:xfrm>
            <a:off x="5724525" y="1268413"/>
            <a:ext cx="1108075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2016 год</a:t>
            </a:r>
          </a:p>
        </p:txBody>
      </p:sp>
      <p:sp>
        <p:nvSpPr>
          <p:cNvPr id="130059" name="TextBox 30"/>
          <p:cNvSpPr txBox="1">
            <a:spLocks noChangeArrowheads="1"/>
          </p:cNvSpPr>
          <p:nvPr/>
        </p:nvSpPr>
        <p:spPr bwMode="auto">
          <a:xfrm>
            <a:off x="7380288" y="1268413"/>
            <a:ext cx="1103312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2017 год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495925" y="1268413"/>
            <a:ext cx="0" cy="540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192963" y="1266825"/>
            <a:ext cx="0" cy="540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62" name="Rectangle 23"/>
          <p:cNvSpPr>
            <a:spLocks noChangeArrowheads="1"/>
          </p:cNvSpPr>
          <p:nvPr/>
        </p:nvSpPr>
        <p:spPr bwMode="auto">
          <a:xfrm>
            <a:off x="3851275" y="3357563"/>
            <a:ext cx="1203325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18409,00</a:t>
            </a:r>
          </a:p>
        </p:txBody>
      </p:sp>
      <p:sp>
        <p:nvSpPr>
          <p:cNvPr id="130063" name="Rectangle 24"/>
          <p:cNvSpPr>
            <a:spLocks noChangeArrowheads="1"/>
          </p:cNvSpPr>
          <p:nvPr/>
        </p:nvSpPr>
        <p:spPr bwMode="auto">
          <a:xfrm>
            <a:off x="5580063" y="3357563"/>
            <a:ext cx="1201737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22265,00</a:t>
            </a:r>
          </a:p>
        </p:txBody>
      </p:sp>
      <p:sp>
        <p:nvSpPr>
          <p:cNvPr id="130064" name="Rectangle 25"/>
          <p:cNvSpPr>
            <a:spLocks noChangeArrowheads="1"/>
          </p:cNvSpPr>
          <p:nvPr/>
        </p:nvSpPr>
        <p:spPr bwMode="auto">
          <a:xfrm>
            <a:off x="7308850" y="3357563"/>
            <a:ext cx="1130300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29252,00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D8F648-25F2-4C5F-A61B-9DDEB88A1B83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31074" name="AutoShape 6"/>
          <p:cNvSpPr>
            <a:spLocks noChangeArrowheads="1"/>
          </p:cNvSpPr>
          <p:nvPr/>
        </p:nvSpPr>
        <p:spPr bwMode="auto">
          <a:xfrm>
            <a:off x="250825" y="2420938"/>
            <a:ext cx="1871663" cy="108108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культуры </a:t>
            </a:r>
          </a:p>
          <a:p>
            <a:pPr algn="ctr"/>
            <a:endParaRPr lang="ru-RU" b="1"/>
          </a:p>
          <a:p>
            <a:pPr algn="ctr"/>
            <a:r>
              <a:rPr lang="ru-RU" sz="1200" b="1"/>
              <a:t>86,4%</a:t>
            </a: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2339975" y="2420938"/>
            <a:ext cx="2016125" cy="108108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муниципальной</a:t>
            </a:r>
          </a:p>
          <a:p>
            <a:pPr algn="ctr"/>
            <a:r>
              <a:rPr lang="ru-RU" sz="1200" b="1"/>
              <a:t>службы</a:t>
            </a:r>
          </a:p>
          <a:p>
            <a:pPr algn="ctr"/>
            <a:r>
              <a:rPr lang="ru-RU" sz="1200" b="1"/>
              <a:t> </a:t>
            </a:r>
            <a:r>
              <a:rPr lang="ru-RU" b="1"/>
              <a:t> </a:t>
            </a:r>
          </a:p>
          <a:p>
            <a:pPr algn="ctr"/>
            <a:r>
              <a:rPr lang="ru-RU" sz="1200" b="1"/>
              <a:t>0,6%</a:t>
            </a:r>
          </a:p>
        </p:txBody>
      </p:sp>
      <p:sp>
        <p:nvSpPr>
          <p:cNvPr id="131076" name="AutoShape 8"/>
          <p:cNvSpPr>
            <a:spLocks noChangeArrowheads="1"/>
          </p:cNvSpPr>
          <p:nvPr/>
        </p:nvSpPr>
        <p:spPr bwMode="auto">
          <a:xfrm>
            <a:off x="4643438" y="2349500"/>
            <a:ext cx="2305050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малого и среднего </a:t>
            </a:r>
          </a:p>
          <a:p>
            <a:pPr algn="ctr"/>
            <a:r>
              <a:rPr lang="ru-RU" sz="1200" b="1"/>
              <a:t>Предпринимательства</a:t>
            </a:r>
          </a:p>
          <a:p>
            <a:pPr algn="ctr"/>
            <a:r>
              <a:rPr lang="ru-RU" sz="1200" b="1"/>
              <a:t>0,1%</a:t>
            </a:r>
          </a:p>
        </p:txBody>
      </p:sp>
      <p:sp>
        <p:nvSpPr>
          <p:cNvPr id="131077" name="AutoShape 10"/>
          <p:cNvSpPr>
            <a:spLocks noChangeArrowheads="1"/>
          </p:cNvSpPr>
          <p:nvPr/>
        </p:nvSpPr>
        <p:spPr bwMode="auto">
          <a:xfrm>
            <a:off x="250825" y="4292600"/>
            <a:ext cx="1800225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Благоустройство</a:t>
            </a:r>
          </a:p>
          <a:p>
            <a:pPr algn="ctr"/>
            <a:r>
              <a:rPr lang="ru-RU" sz="1200" b="1"/>
              <a:t> территории </a:t>
            </a:r>
          </a:p>
          <a:p>
            <a:pPr algn="ctr"/>
            <a:r>
              <a:rPr lang="ru-RU" b="1"/>
              <a:t> </a:t>
            </a:r>
            <a:r>
              <a:rPr lang="ru-RU" sz="1200" b="1"/>
              <a:t>11,2%</a:t>
            </a:r>
          </a:p>
        </p:txBody>
      </p:sp>
      <p:sp>
        <p:nvSpPr>
          <p:cNvPr id="131078" name="AutoShape 11"/>
          <p:cNvSpPr>
            <a:spLocks noChangeArrowheads="1"/>
          </p:cNvSpPr>
          <p:nvPr/>
        </p:nvSpPr>
        <p:spPr bwMode="auto">
          <a:xfrm>
            <a:off x="2339975" y="4365625"/>
            <a:ext cx="1944688" cy="10795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Пожарная безопасность</a:t>
            </a:r>
          </a:p>
          <a:p>
            <a:pPr algn="ctr"/>
            <a:r>
              <a:rPr lang="ru-RU" sz="1200" b="1"/>
              <a:t>0,2%</a:t>
            </a:r>
          </a:p>
        </p:txBody>
      </p:sp>
      <p:sp>
        <p:nvSpPr>
          <p:cNvPr id="131079" name="AutoShape 14"/>
          <p:cNvSpPr>
            <a:spLocks noChangeArrowheads="1"/>
          </p:cNvSpPr>
          <p:nvPr/>
        </p:nvSpPr>
        <p:spPr bwMode="auto">
          <a:xfrm>
            <a:off x="4572000" y="4365625"/>
            <a:ext cx="2232025" cy="1041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</a:t>
            </a:r>
          </a:p>
          <a:p>
            <a:pPr algn="ctr"/>
            <a:r>
              <a:rPr lang="ru-RU" sz="1200" b="1"/>
              <a:t> физической культуры и </a:t>
            </a:r>
          </a:p>
          <a:p>
            <a:pPr algn="ctr"/>
            <a:r>
              <a:rPr lang="ru-RU" sz="1200" b="1"/>
              <a:t>спорта</a:t>
            </a:r>
          </a:p>
          <a:p>
            <a:pPr algn="ctr"/>
            <a:r>
              <a:rPr lang="ru-RU" sz="1200" b="1"/>
              <a:t>1,5%</a:t>
            </a:r>
            <a:r>
              <a:rPr lang="ru-RU" b="1"/>
              <a:t> </a:t>
            </a:r>
          </a:p>
        </p:txBody>
      </p:sp>
      <p:sp>
        <p:nvSpPr>
          <p:cNvPr id="131080" name="AutoShape 16"/>
          <p:cNvSpPr>
            <a:spLocks noChangeArrowheads="1"/>
          </p:cNvSpPr>
          <p:nvPr/>
        </p:nvSpPr>
        <p:spPr bwMode="auto">
          <a:xfrm>
            <a:off x="250825" y="333375"/>
            <a:ext cx="8497888" cy="15113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Доля муниципальных программ в общем объеме расходов,</a:t>
            </a:r>
          </a:p>
          <a:p>
            <a:pPr algn="ctr"/>
            <a:r>
              <a:rPr lang="ru-RU" b="1"/>
              <a:t>запланированных на реализацию муниципальных программ</a:t>
            </a:r>
          </a:p>
          <a:p>
            <a:pPr algn="ctr"/>
            <a:r>
              <a:rPr lang="ru-RU" b="1"/>
              <a:t>Зоринского сельсовета в 2015 году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7CD62F-3A99-4318-8A72-9A379EF640D0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32101" name="Object 5"/>
          <p:cNvGraphicFramePr>
            <a:graphicFrameLocks/>
          </p:cNvGraphicFramePr>
          <p:nvPr/>
        </p:nvGraphicFramePr>
        <p:xfrm>
          <a:off x="296863" y="1916113"/>
          <a:ext cx="8847137" cy="5943600"/>
        </p:xfrm>
        <a:graphic>
          <a:graphicData uri="http://schemas.openxmlformats.org/presentationml/2006/ole">
            <p:oleObj spid="_x0000_s132101" name="Диаграмма" r:id="rId4" imgW="8734477" imgH="5876994" progId="Excel.Chart.8">
              <p:embed/>
            </p:oleObj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219450" y="3332163"/>
            <a:ext cx="817563" cy="142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21190">
            <a:off x="3122613" y="2851150"/>
            <a:ext cx="1011237" cy="377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>
                <a:solidFill>
                  <a:srgbClr val="000000"/>
                </a:solidFill>
                <a:latin typeface="Trebuchet MS" pitchFamily="34" charset="0"/>
                <a:cs typeface="Arial" charset="0"/>
              </a:rPr>
              <a:t>39,4 %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388" y="2443163"/>
            <a:ext cx="1152525" cy="30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err="1"/>
              <a:t>тыс.руб</a:t>
            </a:r>
            <a:r>
              <a:rPr lang="ru-RU" sz="1400" b="1" i="1" dirty="0"/>
              <a:t>.</a:t>
            </a:r>
          </a:p>
        </p:txBody>
      </p:sp>
      <p:sp>
        <p:nvSpPr>
          <p:cNvPr id="132108" name="AutoShape 14"/>
          <p:cNvSpPr>
            <a:spLocks noChangeArrowheads="1"/>
          </p:cNvSpPr>
          <p:nvPr/>
        </p:nvSpPr>
        <p:spPr bwMode="auto">
          <a:xfrm>
            <a:off x="755650" y="836613"/>
            <a:ext cx="7777163" cy="936625"/>
          </a:xfrm>
          <a:prstGeom prst="wedgeRoundRectCallout">
            <a:avLst>
              <a:gd name="adj1" fmla="val 9991"/>
              <a:gd name="adj2" fmla="val 357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i="1"/>
              <a:t>Объем бюджетных ассигнований на реализацию муниципальных</a:t>
            </a:r>
          </a:p>
          <a:p>
            <a:pPr algn="ctr"/>
            <a:r>
              <a:rPr lang="ru-RU" b="1" i="1"/>
              <a:t>программ в 2014-2015 годах</a:t>
            </a:r>
          </a:p>
        </p:txBody>
      </p:sp>
      <p:pic>
        <p:nvPicPr>
          <p:cNvPr id="132109" name="Picture 16" descr="1390316433_g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860800"/>
            <a:ext cx="27368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-252413" y="620713"/>
            <a:ext cx="8362951" cy="11525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Динамика расходов бюджета </a:t>
            </a:r>
            <a:b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Зоринского сельсовета Обоянского района </a:t>
            </a:r>
            <a:b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ru-RU" sz="24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на культуру</a:t>
            </a:r>
            <a:endParaRPr lang="ru-RU" sz="2400" smtClean="0">
              <a:solidFill>
                <a:srgbClr val="E46C0A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34147" name="Object 3"/>
          <p:cNvGraphicFramePr>
            <a:graphicFrameLocks noGrp="1"/>
          </p:cNvGraphicFramePr>
          <p:nvPr>
            <p:ph idx="1"/>
          </p:nvPr>
        </p:nvGraphicFramePr>
        <p:xfrm>
          <a:off x="3175" y="1952625"/>
          <a:ext cx="7454900" cy="4830763"/>
        </p:xfrm>
        <a:graphic>
          <a:graphicData uri="http://schemas.openxmlformats.org/presentationml/2006/ole">
            <p:oleObj spid="_x0000_s134147" name="Диаграмма" r:id="rId3" imgW="7467644" imgH="4838829" progId="Excel.Chart.8">
              <p:embed/>
            </p:oleObj>
          </a:graphicData>
        </a:graphic>
      </p:graphicFrame>
      <p:sp>
        <p:nvSpPr>
          <p:cNvPr id="134148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1EB592-CB6F-4CD1-BBED-5E14B37C555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943EE-29BB-4695-8F9B-5E52D3EA214C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3" name="Овал 2"/>
          <p:cNvSpPr>
            <a:spLocks noChangeArrowheads="1"/>
          </p:cNvSpPr>
          <p:nvPr/>
        </p:nvSpPr>
        <p:spPr bwMode="auto">
          <a:xfrm>
            <a:off x="2809875" y="3343275"/>
            <a:ext cx="3168650" cy="3068638"/>
          </a:xfrm>
          <a:prstGeom prst="ellipse">
            <a:avLst/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77800" y="692150"/>
            <a:ext cx="2879725" cy="151288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179388" y="2565400"/>
            <a:ext cx="2162175" cy="4292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6588125" y="3500438"/>
            <a:ext cx="2365375" cy="1549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598" name="TextBox 12"/>
          <p:cNvSpPr txBox="1">
            <a:spLocks noChangeArrowheads="1"/>
          </p:cNvSpPr>
          <p:nvPr/>
        </p:nvSpPr>
        <p:spPr bwMode="auto">
          <a:xfrm>
            <a:off x="6796088" y="3716338"/>
            <a:ext cx="20240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Муниципальные программы Зоринского сельсовета</a:t>
            </a:r>
          </a:p>
        </p:txBody>
      </p:sp>
      <p:sp>
        <p:nvSpPr>
          <p:cNvPr id="110599" name="TextBox 14"/>
          <p:cNvSpPr txBox="1">
            <a:spLocks noChangeArrowheads="1"/>
          </p:cNvSpPr>
          <p:nvPr/>
        </p:nvSpPr>
        <p:spPr bwMode="auto">
          <a:xfrm>
            <a:off x="250825" y="2708275"/>
            <a:ext cx="2017713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Прогноз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социально-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экономического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развития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Зоринскогосельсовета на 2015-2017 годы</a:t>
            </a:r>
          </a:p>
          <a:p>
            <a:pPr algn="ctr"/>
            <a:r>
              <a:rPr lang="ru-RU" sz="1600">
                <a:solidFill>
                  <a:srgbClr val="FFFFFF"/>
                </a:solidFill>
              </a:rPr>
              <a:t>(Постановление Администрации  Зоринского сельсовета 31.10.2014 №94</a:t>
            </a:r>
          </a:p>
          <a:p>
            <a:pPr algn="ctr"/>
            <a:endParaRPr lang="ru-RU" sz="160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10600" name="TextBox 15"/>
          <p:cNvSpPr txBox="1">
            <a:spLocks noChangeArrowheads="1"/>
          </p:cNvSpPr>
          <p:nvPr/>
        </p:nvSpPr>
        <p:spPr bwMode="auto">
          <a:xfrm>
            <a:off x="319088" y="766763"/>
            <a:ext cx="2609850" cy="1314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Бюджетное послание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Президента РФ от 03 июля 2014 года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«О бюджетной политике в 2015-2017 годах»</a:t>
            </a:r>
          </a:p>
        </p:txBody>
      </p:sp>
      <p:sp>
        <p:nvSpPr>
          <p:cNvPr id="110601" name="TextBox 17"/>
          <p:cNvSpPr txBox="1">
            <a:spLocks noChangeArrowheads="1"/>
          </p:cNvSpPr>
          <p:nvPr/>
        </p:nvSpPr>
        <p:spPr bwMode="auto">
          <a:xfrm>
            <a:off x="3257550" y="3613150"/>
            <a:ext cx="23034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Основа формирования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проекта бюджета Зоринского сельсовета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Обоянского района на 2015 год и плановый период 2016 и 2017 годов</a:t>
            </a:r>
          </a:p>
        </p:txBody>
      </p:sp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3203575" y="549275"/>
            <a:ext cx="2381250" cy="240982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603" name="TextBox 16"/>
          <p:cNvSpPr txBox="1">
            <a:spLocks noChangeArrowheads="1"/>
          </p:cNvSpPr>
          <p:nvPr/>
        </p:nvSpPr>
        <p:spPr bwMode="auto">
          <a:xfrm>
            <a:off x="3073400" y="766763"/>
            <a:ext cx="25971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36000"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Основные направления бюджетной и налоговой политики Зоринского сельсовета на 2015-2017 годы (Постановление Администрации  Зоринского сельсовета 31.10.2014 №93</a:t>
            </a:r>
          </a:p>
        </p:txBody>
      </p:sp>
      <p:sp>
        <p:nvSpPr>
          <p:cNvPr id="20" name="Стрелка вниз 19"/>
          <p:cNvSpPr>
            <a:spLocks noChangeArrowheads="1"/>
          </p:cNvSpPr>
          <p:nvPr/>
        </p:nvSpPr>
        <p:spPr bwMode="auto">
          <a:xfrm rot="3756982">
            <a:off x="5720556" y="3534569"/>
            <a:ext cx="506413" cy="1120775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1" name="Стрелка вниз 20"/>
          <p:cNvSpPr>
            <a:spLocks noChangeArrowheads="1"/>
          </p:cNvSpPr>
          <p:nvPr/>
        </p:nvSpPr>
        <p:spPr bwMode="auto">
          <a:xfrm rot="-2003189">
            <a:off x="2532063" y="2198688"/>
            <a:ext cx="506412" cy="165735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2" name="Стрелка вниз 21"/>
          <p:cNvSpPr>
            <a:spLocks noChangeArrowheads="1"/>
          </p:cNvSpPr>
          <p:nvPr/>
        </p:nvSpPr>
        <p:spPr bwMode="auto">
          <a:xfrm rot="-3807078">
            <a:off x="2418556" y="3926682"/>
            <a:ext cx="506413" cy="1117600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3" name="Стрелка вниз 22"/>
          <p:cNvSpPr>
            <a:spLocks noChangeArrowheads="1"/>
          </p:cNvSpPr>
          <p:nvPr/>
        </p:nvSpPr>
        <p:spPr bwMode="auto">
          <a:xfrm rot="-1442589">
            <a:off x="3516313" y="3013075"/>
            <a:ext cx="506412" cy="76835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F04FB-FA56-4D41-8815-002A47E153DB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11618" name="Rectangle 7"/>
          <p:cNvSpPr>
            <a:spLocks noChangeArrowheads="1"/>
          </p:cNvSpPr>
          <p:nvPr/>
        </p:nvSpPr>
        <p:spPr bwMode="auto">
          <a:xfrm>
            <a:off x="684213" y="620713"/>
            <a:ext cx="7993062" cy="120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БЮДЖЕТ НА 2015 ГОД И ПЛАНОВЫЙ ПЕРИОД 2016 И 2017 ГОДОВ </a:t>
            </a:r>
          </a:p>
          <a:p>
            <a:pPr algn="ctr"/>
            <a:r>
              <a:rPr lang="ru-RU" b="1"/>
              <a:t>НАПРАВЛЕН НА РЕШЕНИЕ СЛЕДУЮЩИХ КЛЮЧЕВЫХ ЗАДАЧ:</a:t>
            </a:r>
          </a:p>
        </p:txBody>
      </p:sp>
      <p:grpSp>
        <p:nvGrpSpPr>
          <p:cNvPr id="111619" name="Group 9"/>
          <p:cNvGrpSpPr>
            <a:grpSpLocks/>
          </p:cNvGrpSpPr>
          <p:nvPr/>
        </p:nvGrpSpPr>
        <p:grpSpPr bwMode="auto">
          <a:xfrm>
            <a:off x="323850" y="1916113"/>
            <a:ext cx="8640763" cy="865187"/>
            <a:chOff x="204" y="1162"/>
            <a:chExt cx="5443" cy="590"/>
          </a:xfrm>
        </p:grpSpPr>
        <p:sp>
          <p:nvSpPr>
            <p:cNvPr id="111632" name="Rectangle 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3" name="AutoShape 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Обеспечение устойчивости и сбалансированности бюджетной системы в целях </a:t>
              </a:r>
            </a:p>
            <a:p>
              <a:pPr algn="ctr"/>
              <a:r>
                <a:rPr lang="ru-RU" sz="1400" b="1"/>
                <a:t>гарантированного исполнения действующих и принимаемых расходных обязательств</a:t>
              </a:r>
              <a:r>
                <a:rPr lang="ru-RU"/>
                <a:t> </a:t>
              </a:r>
            </a:p>
          </p:txBody>
        </p:sp>
      </p:grpSp>
      <p:grpSp>
        <p:nvGrpSpPr>
          <p:cNvPr id="111620" name="Group 10"/>
          <p:cNvGrpSpPr>
            <a:grpSpLocks/>
          </p:cNvGrpSpPr>
          <p:nvPr/>
        </p:nvGrpSpPr>
        <p:grpSpPr bwMode="auto">
          <a:xfrm>
            <a:off x="323850" y="2852738"/>
            <a:ext cx="8640763" cy="865187"/>
            <a:chOff x="204" y="1162"/>
            <a:chExt cx="5443" cy="590"/>
          </a:xfrm>
        </p:grpSpPr>
        <p:sp>
          <p:nvSpPr>
            <p:cNvPr id="111630" name="Rectangle 11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1" name="AutoShape 12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эффективности бюджетной политики, в том числе за счет роста </a:t>
              </a:r>
            </a:p>
            <a:p>
              <a:pPr algn="ctr"/>
              <a:r>
                <a:rPr lang="ru-RU" sz="1400" b="1"/>
                <a:t>эффективности бюджетных расходов, обеспечения адресности </a:t>
              </a:r>
            </a:p>
            <a:p>
              <a:pPr algn="ctr"/>
              <a:r>
                <a:rPr lang="ru-RU" sz="1400" b="1"/>
                <a:t>социальной помощи, проведения структурных реформ в социальной сфере </a:t>
              </a:r>
            </a:p>
          </p:txBody>
        </p:sp>
      </p:grpSp>
      <p:grpSp>
        <p:nvGrpSpPr>
          <p:cNvPr id="111621" name="Group 13" descr="иоро"/>
          <p:cNvGrpSpPr>
            <a:grpSpLocks/>
          </p:cNvGrpSpPr>
          <p:nvPr/>
        </p:nvGrpSpPr>
        <p:grpSpPr bwMode="auto">
          <a:xfrm>
            <a:off x="323850" y="3789363"/>
            <a:ext cx="8640763" cy="865187"/>
            <a:chOff x="204" y="1162"/>
            <a:chExt cx="5443" cy="590"/>
          </a:xfrm>
        </p:grpSpPr>
        <p:sp>
          <p:nvSpPr>
            <p:cNvPr id="111628" name="Rectangle 14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9" name="AutoShape 15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Соответствие финансовых возможностей Зоринского сельсовета</a:t>
              </a:r>
            </a:p>
            <a:p>
              <a:pPr algn="ctr"/>
              <a:r>
                <a:rPr lang="ru-RU" sz="1400" b="1"/>
                <a:t>ключевым направлениям развития </a:t>
              </a:r>
            </a:p>
          </p:txBody>
        </p:sp>
      </p:grpSp>
      <p:grpSp>
        <p:nvGrpSpPr>
          <p:cNvPr id="111622" name="Group 16"/>
          <p:cNvGrpSpPr>
            <a:grpSpLocks/>
          </p:cNvGrpSpPr>
          <p:nvPr/>
        </p:nvGrpSpPr>
        <p:grpSpPr bwMode="auto">
          <a:xfrm>
            <a:off x="323850" y="4724400"/>
            <a:ext cx="8640763" cy="865188"/>
            <a:chOff x="204" y="1162"/>
            <a:chExt cx="5443" cy="590"/>
          </a:xfrm>
        </p:grpSpPr>
        <p:sp>
          <p:nvSpPr>
            <p:cNvPr id="111626" name="Rectangle 1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7" name="AutoShape 1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роли бюджетной политики для поддержки экономического роста</a:t>
              </a:r>
              <a:r>
                <a:rPr lang="ru-RU"/>
                <a:t> </a:t>
              </a:r>
            </a:p>
          </p:txBody>
        </p:sp>
      </p:grpSp>
      <p:grpSp>
        <p:nvGrpSpPr>
          <p:cNvPr id="111623" name="Group 19"/>
          <p:cNvGrpSpPr>
            <a:grpSpLocks/>
          </p:cNvGrpSpPr>
          <p:nvPr/>
        </p:nvGrpSpPr>
        <p:grpSpPr bwMode="auto">
          <a:xfrm>
            <a:off x="323850" y="5661025"/>
            <a:ext cx="8640763" cy="865188"/>
            <a:chOff x="204" y="1162"/>
            <a:chExt cx="5443" cy="590"/>
          </a:xfrm>
        </p:grpSpPr>
        <p:sp>
          <p:nvSpPr>
            <p:cNvPr id="111624" name="Rectangle 20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5" name="AutoShape 21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прозрачности и открытости бюджетного процесса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644525"/>
            <a:ext cx="7094538" cy="12842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решения </a:t>
            </a:r>
            <a:b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Зоринского сельсовета Обоянского района на 2015 год и плановый период 2016 и 2017 годов»</a:t>
            </a:r>
          </a:p>
        </p:txBody>
      </p:sp>
      <p:graphicFrame>
        <p:nvGraphicFramePr>
          <p:cNvPr id="112695" name="Group 55"/>
          <p:cNvGraphicFramePr>
            <a:graphicFrameLocks noGrp="1"/>
          </p:cNvGraphicFramePr>
          <p:nvPr>
            <p:ph idx="4294967295"/>
          </p:nvPr>
        </p:nvGraphicFramePr>
        <p:xfrm>
          <a:off x="595313" y="2349500"/>
          <a:ext cx="8001000" cy="4178300"/>
        </p:xfrm>
        <a:graphic>
          <a:graphicData uri="http://schemas.openxmlformats.org/drawingml/2006/table">
            <a:tbl>
              <a:tblPr/>
              <a:tblGrid>
                <a:gridCol w="4105275"/>
                <a:gridCol w="1322387"/>
                <a:gridCol w="1320800"/>
                <a:gridCol w="1252538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Доходы,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4435,6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4903,3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4050,3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2590,0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3069,0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3159,9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1845,6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1834,3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890,4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Расходы,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5574,6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4903,3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4050,3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Дефицит (-), профицит (+)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-1139,0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VI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Источники финансирования дефицита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1139,0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90" name="Text Box 116"/>
          <p:cNvSpPr txBox="1">
            <a:spLocks noChangeArrowheads="1"/>
          </p:cNvSpPr>
          <p:nvPr/>
        </p:nvSpPr>
        <p:spPr bwMode="auto">
          <a:xfrm>
            <a:off x="7380288" y="1916113"/>
            <a:ext cx="1512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solidFill>
                  <a:srgbClr val="000000"/>
                </a:solidFill>
                <a:latin typeface="Arial Cyr" pitchFamily="34" charset="0"/>
                <a:cs typeface="Arial Cyr" pitchFamily="34" charset="0"/>
              </a:rPr>
              <a:t>(тыс. рублей)</a:t>
            </a:r>
          </a:p>
        </p:txBody>
      </p:sp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BE9E4E-4F69-42D1-A7A6-1E826A3BEC6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39750" y="2141538"/>
          <a:ext cx="8604250" cy="4716462"/>
        </p:xfrm>
        <a:graphic>
          <a:graphicData uri="http://schemas.openxmlformats.org/presentationml/2006/ole">
            <p:oleObj spid="_x0000_s122883" name="Диаграмма" r:id="rId4" imgW="8601126" imgH="4714930" progId="Excel.Chart.8">
              <p:embed/>
            </p:oleObj>
          </a:graphicData>
        </a:graphic>
      </p:graphicFrame>
      <p:sp>
        <p:nvSpPr>
          <p:cNvPr id="2" name="Номер слайда 33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205E9C-D0EA-4BCC-98E1-0D02DAFDBA43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22885" name="Rectangle 4"/>
          <p:cNvSpPr>
            <a:spLocks noChangeArrowheads="1"/>
          </p:cNvSpPr>
          <p:nvPr/>
        </p:nvSpPr>
        <p:spPr bwMode="auto">
          <a:xfrm>
            <a:off x="430213" y="2170113"/>
            <a:ext cx="15478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rgbClr val="000000"/>
                </a:solidFill>
              </a:rPr>
              <a:t>тыс. рублей</a:t>
            </a:r>
          </a:p>
        </p:txBody>
      </p:sp>
      <p:sp>
        <p:nvSpPr>
          <p:cNvPr id="122886" name="Text Box 19"/>
          <p:cNvSpPr txBox="1">
            <a:spLocks noChangeArrowheads="1"/>
          </p:cNvSpPr>
          <p:nvPr/>
        </p:nvSpPr>
        <p:spPr bwMode="auto">
          <a:xfrm>
            <a:off x="3419475" y="3573463"/>
            <a:ext cx="1296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4435,6</a:t>
            </a:r>
          </a:p>
        </p:txBody>
      </p:sp>
      <p:sp>
        <p:nvSpPr>
          <p:cNvPr id="122887" name="Text Box 20"/>
          <p:cNvSpPr txBox="1">
            <a:spLocks noChangeArrowheads="1"/>
          </p:cNvSpPr>
          <p:nvPr/>
        </p:nvSpPr>
        <p:spPr bwMode="auto">
          <a:xfrm>
            <a:off x="1863725" y="2506663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9587,1</a:t>
            </a:r>
          </a:p>
          <a:p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888" name="Text Box 19"/>
          <p:cNvSpPr txBox="1">
            <a:spLocks noChangeArrowheads="1"/>
          </p:cNvSpPr>
          <p:nvPr/>
        </p:nvSpPr>
        <p:spPr bwMode="auto">
          <a:xfrm>
            <a:off x="5092700" y="3584575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4903,3</a:t>
            </a:r>
          </a:p>
        </p:txBody>
      </p:sp>
      <p:sp>
        <p:nvSpPr>
          <p:cNvPr id="122889" name="Text Box 19"/>
          <p:cNvSpPr txBox="1">
            <a:spLocks noChangeArrowheads="1"/>
          </p:cNvSpPr>
          <p:nvPr/>
        </p:nvSpPr>
        <p:spPr bwMode="auto">
          <a:xfrm>
            <a:off x="6899275" y="3709988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4050,3</a:t>
            </a:r>
          </a:p>
        </p:txBody>
      </p:sp>
      <p:sp>
        <p:nvSpPr>
          <p:cNvPr id="122890" name="AutoShape 16"/>
          <p:cNvSpPr>
            <a:spLocks noChangeArrowheads="1"/>
          </p:cNvSpPr>
          <p:nvPr/>
        </p:nvSpPr>
        <p:spPr bwMode="auto">
          <a:xfrm>
            <a:off x="468313" y="620713"/>
            <a:ext cx="8280400" cy="1008062"/>
          </a:xfrm>
          <a:prstGeom prst="flowChart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Динамика доходов бюджета</a:t>
            </a:r>
          </a:p>
          <a:p>
            <a:pPr algn="ctr"/>
            <a:r>
              <a:rPr lang="ru-RU" sz="2000" b="1">
                <a:solidFill>
                  <a:schemeClr val="bg1"/>
                </a:solidFill>
              </a:rPr>
              <a:t> Зоринского сельсовета Обоянского района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EFFB2-2771-4923-AA09-04097AC7A06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graphicFrame>
        <p:nvGraphicFramePr>
          <p:cNvPr id="124931" name="Object 3"/>
          <p:cNvGraphicFramePr>
            <a:graphicFrameLocks noGrp="1"/>
          </p:cNvGraphicFramePr>
          <p:nvPr>
            <p:ph type="chart" idx="1"/>
          </p:nvPr>
        </p:nvGraphicFramePr>
        <p:xfrm>
          <a:off x="688975" y="1198563"/>
          <a:ext cx="7678738" cy="4670425"/>
        </p:xfrm>
        <a:graphic>
          <a:graphicData uri="http://schemas.openxmlformats.org/presentationml/2006/ole">
            <p:oleObj spid="_x0000_s124931" name="Диаграмма" r:id="rId3" imgW="8848662" imgH="5381666" progId="Excel.Chart.8">
              <p:embed/>
            </p:oleObj>
          </a:graphicData>
        </a:graphic>
      </p:graphicFrame>
      <p:pic>
        <p:nvPicPr>
          <p:cNvPr id="124933" name="Picture 8" descr="97e02b0b058d46c7fd4f51472672b1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8913"/>
            <a:ext cx="16922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1066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Безвозмездные поступления в бюджет</a:t>
            </a:r>
            <a:b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Зоринскогог сельсовета Обоянского района</a:t>
            </a:r>
          </a:p>
        </p:txBody>
      </p:sp>
      <p:sp>
        <p:nvSpPr>
          <p:cNvPr id="125959" name="Text Box 116"/>
          <p:cNvSpPr txBox="1">
            <a:spLocks noChangeArrowheads="1"/>
          </p:cNvSpPr>
          <p:nvPr/>
        </p:nvSpPr>
        <p:spPr bwMode="auto">
          <a:xfrm>
            <a:off x="827088" y="20605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 b="1">
                <a:solidFill>
                  <a:srgbClr val="000000"/>
                </a:solidFill>
                <a:latin typeface="Arial Cyr" pitchFamily="34" charset="0"/>
                <a:cs typeface="Arial Cyr" pitchFamily="34" charset="0"/>
              </a:rPr>
              <a:t>(тыс. рублей)</a:t>
            </a:r>
          </a:p>
        </p:txBody>
      </p:sp>
      <p:graphicFrame>
        <p:nvGraphicFramePr>
          <p:cNvPr id="125957" name="Object 5"/>
          <p:cNvGraphicFramePr>
            <a:graphicFrameLocks noGrp="1"/>
          </p:cNvGraphicFramePr>
          <p:nvPr>
            <p:ph idx="1"/>
          </p:nvPr>
        </p:nvGraphicFramePr>
        <p:xfrm>
          <a:off x="0" y="2339975"/>
          <a:ext cx="8177213" cy="4518025"/>
        </p:xfrm>
        <a:graphic>
          <a:graphicData uri="http://schemas.openxmlformats.org/presentationml/2006/ole">
            <p:oleObj spid="_x0000_s125957" name="Диаграмма" r:id="rId3" imgW="8172460" imgH="4514909" progId="Excel.Chart.8">
              <p:embed/>
            </p:oleObj>
          </a:graphicData>
        </a:graphic>
      </p:graphicFrame>
      <p:sp>
        <p:nvSpPr>
          <p:cNvPr id="2" name="Номер слайда 1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71D264-EAD2-4439-8C2D-1B19DCA905B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Зоринского сельсовета Обоянсгого района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2014-2017 годах</a:t>
            </a:r>
            <a:endParaRPr lang="ru-RU" sz="240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126979" name="Object 3"/>
          <p:cNvGraphicFramePr>
            <a:graphicFrameLocks noGrp="1"/>
          </p:cNvGraphicFramePr>
          <p:nvPr>
            <p:ph idx="1"/>
          </p:nvPr>
        </p:nvGraphicFramePr>
        <p:xfrm>
          <a:off x="612775" y="1160463"/>
          <a:ext cx="7370763" cy="5202237"/>
        </p:xfrm>
        <a:graphic>
          <a:graphicData uri="http://schemas.openxmlformats.org/presentationml/2006/ole">
            <p:oleObj spid="_x0000_s126979" name="Диаграмма" r:id="rId3" imgW="8515285" imgH="6010341" progId="Excel.Chart.8">
              <p:embed/>
            </p:oleObj>
          </a:graphicData>
        </a:graphic>
      </p:graphicFrame>
      <p:sp>
        <p:nvSpPr>
          <p:cNvPr id="126980" name="Номер слайда 1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69763-1B6E-4278-A8E8-E280ABDDEBB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Расходы бюджета Зоринского сельсовета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по разделам в 2014 – 2017 годах, тыс.рублей</a:t>
            </a: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1AC6AF-579C-4F4D-B47B-BF784DFC20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graphicFrame>
        <p:nvGraphicFramePr>
          <p:cNvPr id="128121" name="Group 121"/>
          <p:cNvGraphicFramePr>
            <a:graphicFrameLocks noGrp="1"/>
          </p:cNvGraphicFramePr>
          <p:nvPr/>
        </p:nvGraphicFramePr>
        <p:xfrm>
          <a:off x="1331913" y="1628775"/>
          <a:ext cx="6696075" cy="4473575"/>
        </p:xfrm>
        <a:graphic>
          <a:graphicData uri="http://schemas.openxmlformats.org/drawingml/2006/table">
            <a:tbl>
              <a:tblPr/>
              <a:tblGrid>
                <a:gridCol w="2857500"/>
                <a:gridCol w="1100137"/>
                <a:gridCol w="874713"/>
                <a:gridCol w="877887"/>
                <a:gridCol w="985838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Наименование  расходов  Зоринского сельсовета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«Общегосударственные вопросы»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4369,7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3147,1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2851,5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2122,6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оборона»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безопасность и правоохранительная деятельность»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экономика»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«Жилищно-коммунальное хозяйство»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1163,8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«Образование»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«Физическая культура и спорт»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«Культура, кинематография»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2776,5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1991,0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1552,5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1357,8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«Социальная политика»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437,4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9001,5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5574,6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4903,3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4050,3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8083" name="Picture 95" descr="Скачать перо и чернильница картинки и фото на телефон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14763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2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556</Words>
  <Application>Microsoft Office PowerPoint</Application>
  <PresentationFormat>Экран (4:3)</PresentationFormat>
  <Paragraphs>220</Paragraphs>
  <Slides>14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94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19" baseType="lpstr">
      <vt:lpstr>Arial</vt:lpstr>
      <vt:lpstr>Calibri</vt:lpstr>
      <vt:lpstr>Trebuchet MS</vt:lpstr>
      <vt:lpstr>Georgia</vt:lpstr>
      <vt:lpstr>Wingdings 2</vt:lpstr>
      <vt:lpstr>Franklin Gothic Medium</vt:lpstr>
      <vt:lpstr>Franklin Gothic Book</vt:lpstr>
      <vt:lpstr>Wingdings</vt:lpstr>
      <vt:lpstr>Arial Cyr</vt:lpstr>
      <vt:lpstr>Times New Roman</vt:lpstr>
      <vt:lpstr>Тема Office</vt:lpstr>
      <vt:lpstr>1_Городская</vt:lpstr>
      <vt:lpstr>4_Городская</vt:lpstr>
      <vt:lpstr>5_Городская</vt:lpstr>
      <vt:lpstr>9_Городская</vt:lpstr>
      <vt:lpstr>12_Городская</vt:lpstr>
      <vt:lpstr>13_Городская</vt:lpstr>
      <vt:lpstr>Трек</vt:lpstr>
      <vt:lpstr>Изящная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Диаграмма</vt:lpstr>
      <vt:lpstr>Слайд 1</vt:lpstr>
      <vt:lpstr>Слайд 2</vt:lpstr>
      <vt:lpstr>Слайд 3</vt:lpstr>
      <vt:lpstr>Основные параметры решения  «О бюджете Зоринского сельсовета Обоянского района на 2015 год и плановый период 2016 и 2017 годов»</vt:lpstr>
      <vt:lpstr>Слайд 5</vt:lpstr>
      <vt:lpstr>Слайд 6</vt:lpstr>
      <vt:lpstr>Безвозмездные поступления в бюджет Зоринскогог сельсовета Обоянского района</vt:lpstr>
      <vt:lpstr>Динамика расходов бюджета Зоринского сельсовета Обоянсгого района  в 2014-2017 годах</vt:lpstr>
      <vt:lpstr>                  Расходы бюджета Зоринского сельсовета                             по разделам в 2014 – 2017 годах, тыс.рублей</vt:lpstr>
      <vt:lpstr>                  Расходы бюджета Зоринского сельсовета                   в рамках программ в 2015 – 2017 годах, тыс.рублей</vt:lpstr>
      <vt:lpstr>Слайд 11</vt:lpstr>
      <vt:lpstr>Слайд 12</vt:lpstr>
      <vt:lpstr>Слайд 13</vt:lpstr>
      <vt:lpstr>Динамика расходов бюджета  Зоринского сельсовета Обоянского района  на культуру</vt:lpstr>
    </vt:vector>
  </TitlesOfParts>
  <Company>зорино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Zorino</cp:lastModifiedBy>
  <cp:revision>289</cp:revision>
  <cp:lastPrinted>2013-11-15T06:31:56Z</cp:lastPrinted>
  <dcterms:created xsi:type="dcterms:W3CDTF">2013-05-13T09:45:35Z</dcterms:created>
  <dcterms:modified xsi:type="dcterms:W3CDTF">2015-09-27T11:35:05Z</dcterms:modified>
</cp:coreProperties>
</file>