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86.xml" ContentType="application/vnd.openxmlformats-officedocument.presentationml.slideLayout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diagrams/quickStyle2.xml" ContentType="application/vnd.openxmlformats-officedocument.drawingml.diagramStyl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8.xml" ContentType="application/vnd.openxmlformats-officedocument.presentationml.slideMaster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Default Extension="bin" ContentType="application/vnd.openxmlformats-officedocument.oleObject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2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slideMasters/slideMaster7.xml" ContentType="application/vnd.openxmlformats-officedocument.presentationml.slideMaster+xml"/>
  <Override PartName="/ppt/theme/theme9.xml" ContentType="application/vnd.openxmlformats-officedocument.them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Default Extension="wmf" ContentType="image/x-wmf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3" r:id="rId2"/>
    <p:sldMasterId id="2147483712" r:id="rId3"/>
    <p:sldMasterId id="2147483725" r:id="rId4"/>
    <p:sldMasterId id="2147483777" r:id="rId5"/>
    <p:sldMasterId id="2147483816" r:id="rId6"/>
    <p:sldMasterId id="2147483829" r:id="rId7"/>
    <p:sldMasterId id="2147483867" r:id="rId8"/>
    <p:sldMasterId id="2147483879" r:id="rId9"/>
  </p:sldMasterIdLst>
  <p:notesMasterIdLst>
    <p:notesMasterId r:id="rId24"/>
  </p:notesMasterIdLst>
  <p:sldIdLst>
    <p:sldId id="280" r:id="rId10"/>
    <p:sldId id="284" r:id="rId11"/>
    <p:sldId id="289" r:id="rId12"/>
    <p:sldId id="257" r:id="rId13"/>
    <p:sldId id="258" r:id="rId14"/>
    <p:sldId id="274" r:id="rId15"/>
    <p:sldId id="260" r:id="rId16"/>
    <p:sldId id="270" r:id="rId17"/>
    <p:sldId id="273" r:id="rId18"/>
    <p:sldId id="292" r:id="rId19"/>
    <p:sldId id="288" r:id="rId20"/>
    <p:sldId id="283" r:id="rId21"/>
    <p:sldId id="286" r:id="rId22"/>
    <p:sldId id="261" r:id="rId23"/>
  </p:sldIdLst>
  <p:sldSz cx="9144000" cy="6858000" type="screen4x3"/>
  <p:notesSz cx="6781800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  <a:srgbClr val="F6A8EB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7976" autoAdjust="0"/>
    <p:restoredTop sz="94676" autoAdjust="0"/>
  </p:normalViewPr>
  <p:slideViewPr>
    <p:cSldViewPr>
      <p:cViewPr varScale="1">
        <p:scale>
          <a:sx n="76" d="100"/>
          <a:sy n="76" d="100"/>
        </p:scale>
        <p:origin x="-16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tableStyles" Target="tableStyle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D38BCE-A4AC-488E-933C-001F195F8A27}" type="doc">
      <dgm:prSet loTypeId="urn:microsoft.com/office/officeart/2005/8/layout/vList3#2" loCatId="list" qsTypeId="urn:microsoft.com/office/officeart/2005/8/quickstyle/simple2" qsCatId="simple" csTypeId="urn:microsoft.com/office/officeart/2005/8/colors/accent1_2#2" csCatId="accent1" phldr="1"/>
      <dgm:spPr/>
    </dgm:pt>
    <dgm:pt modelId="{67C58967-F23F-4972-97B4-9C6208E5117B}">
      <dgm:prSet phldrT="[Текст]" custT="1"/>
      <dgm:spPr/>
      <dgm:t>
        <a:bodyPr/>
        <a:lstStyle/>
        <a:p>
          <a:r>
            <a:rPr lang="ru-RU" sz="1600" b="1" dirty="0" smtClean="0"/>
            <a:t>Работники учреждений культуры</a:t>
          </a:r>
          <a:endParaRPr lang="ru-RU" sz="1600" b="1" dirty="0"/>
        </a:p>
      </dgm:t>
    </dgm:pt>
    <dgm:pt modelId="{E272DAEC-3CF3-48AF-BFE1-9AAB5A1D0BBF}" type="parTrans" cxnId="{18B593ED-FA2B-4D48-A2B2-1DCDE55200C4}">
      <dgm:prSet/>
      <dgm:spPr/>
      <dgm:t>
        <a:bodyPr/>
        <a:lstStyle/>
        <a:p>
          <a:endParaRPr lang="ru-RU"/>
        </a:p>
      </dgm:t>
    </dgm:pt>
    <dgm:pt modelId="{E3AFEA8D-0D39-40AA-870B-A9C6AEFCA97E}" type="sibTrans" cxnId="{18B593ED-FA2B-4D48-A2B2-1DCDE55200C4}">
      <dgm:prSet/>
      <dgm:spPr/>
      <dgm:t>
        <a:bodyPr/>
        <a:lstStyle/>
        <a:p>
          <a:endParaRPr lang="ru-RU"/>
        </a:p>
      </dgm:t>
    </dgm:pt>
    <dgm:pt modelId="{06DC4E0B-84B4-4921-8CD0-A46E6EF08EBE}" type="pres">
      <dgm:prSet presAssocID="{FCD38BCE-A4AC-488E-933C-001F195F8A27}" presName="linearFlow" presStyleCnt="0">
        <dgm:presLayoutVars>
          <dgm:dir/>
          <dgm:resizeHandles val="exact"/>
        </dgm:presLayoutVars>
      </dgm:prSet>
      <dgm:spPr/>
    </dgm:pt>
    <dgm:pt modelId="{52A48484-7B4E-4F13-A8C0-F89760312B3E}" type="pres">
      <dgm:prSet presAssocID="{67C58967-F23F-4972-97B4-9C6208E5117B}" presName="composite" presStyleCnt="0"/>
      <dgm:spPr/>
    </dgm:pt>
    <dgm:pt modelId="{FD6EA99A-9C4C-49E8-9EC6-C2CB263A9E55}" type="pres">
      <dgm:prSet presAssocID="{67C58967-F23F-4972-97B4-9C6208E5117B}" presName="imgShp" presStyleLbl="fgImgPlace1" presStyleIdx="0" presStyleCnt="1" custScaleX="188711" custScaleY="120164" custLinFactNeighborX="80996" custLinFactNeighborY="68679"/>
      <dgm:spPr>
        <a:blipFill>
          <a:blip xmlns:r="http://schemas.openxmlformats.org/officeDocument/2006/relationships" r:embed="rId1" cstate="print">
            <a:extLst/>
          </a:blip>
          <a:srcRect/>
          <a:stretch>
            <a:fillRect l="-3000" r="-3000"/>
          </a:stretch>
        </a:blipFill>
      </dgm:spPr>
    </dgm:pt>
    <dgm:pt modelId="{C7C2D314-791F-461F-BC72-FFCCE2554BC3}" type="pres">
      <dgm:prSet presAssocID="{67C58967-F23F-4972-97B4-9C6208E5117B}" presName="txShp" presStyleLbl="node1" presStyleIdx="0" presStyleCnt="1" custLinFactNeighborX="-16683" custLinFactNeighborY="-728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8B593ED-FA2B-4D48-A2B2-1DCDE55200C4}" srcId="{FCD38BCE-A4AC-488E-933C-001F195F8A27}" destId="{67C58967-F23F-4972-97B4-9C6208E5117B}" srcOrd="0" destOrd="0" parTransId="{E272DAEC-3CF3-48AF-BFE1-9AAB5A1D0BBF}" sibTransId="{E3AFEA8D-0D39-40AA-870B-A9C6AEFCA97E}"/>
    <dgm:cxn modelId="{17ACF0F9-53E9-4AC8-99F6-6B34ADA92BC8}" type="presOf" srcId="{67C58967-F23F-4972-97B4-9C6208E5117B}" destId="{C7C2D314-791F-461F-BC72-FFCCE2554BC3}" srcOrd="0" destOrd="0" presId="urn:microsoft.com/office/officeart/2005/8/layout/vList3#2"/>
    <dgm:cxn modelId="{29E61BA2-F45F-4280-A6B9-073F5C32AC1E}" type="presOf" srcId="{FCD38BCE-A4AC-488E-933C-001F195F8A27}" destId="{06DC4E0B-84B4-4921-8CD0-A46E6EF08EBE}" srcOrd="0" destOrd="0" presId="urn:microsoft.com/office/officeart/2005/8/layout/vList3#2"/>
    <dgm:cxn modelId="{2F6B6B63-3E99-4BA8-A9E9-6C7B7EEC5CE0}" type="presParOf" srcId="{06DC4E0B-84B4-4921-8CD0-A46E6EF08EBE}" destId="{52A48484-7B4E-4F13-A8C0-F89760312B3E}" srcOrd="0" destOrd="0" presId="urn:microsoft.com/office/officeart/2005/8/layout/vList3#2"/>
    <dgm:cxn modelId="{F0061D26-8779-49E2-9547-E365D092B530}" type="presParOf" srcId="{52A48484-7B4E-4F13-A8C0-F89760312B3E}" destId="{FD6EA99A-9C4C-49E8-9EC6-C2CB263A9E55}" srcOrd="0" destOrd="0" presId="urn:microsoft.com/office/officeart/2005/8/layout/vList3#2"/>
    <dgm:cxn modelId="{61C07DC2-BEF8-4998-9C69-964943840DD2}" type="presParOf" srcId="{52A48484-7B4E-4F13-A8C0-F89760312B3E}" destId="{C7C2D314-791F-461F-BC72-FFCCE2554BC3}" srcOrd="1" destOrd="0" presId="urn:microsoft.com/office/officeart/2005/8/layout/vList3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20969C9-C3E1-4E5F-B5D8-752EAFFA66CD}" type="doc">
      <dgm:prSet loTypeId="urn:microsoft.com/office/officeart/2005/8/layout/hProcess9" loCatId="process" qsTypeId="urn:microsoft.com/office/officeart/2005/8/quickstyle/simple1#2" qsCatId="simple" csTypeId="urn:microsoft.com/office/officeart/2005/8/colors/accent1_2#3" csCatId="accent1" phldr="1"/>
      <dgm:spPr/>
    </dgm:pt>
    <dgm:pt modelId="{28F594BB-3164-44E1-AACE-1F506AC614F2}" type="pres">
      <dgm:prSet presAssocID="{F20969C9-C3E1-4E5F-B5D8-752EAFFA66CD}" presName="CompostProcess" presStyleCnt="0">
        <dgm:presLayoutVars>
          <dgm:dir/>
          <dgm:resizeHandles val="exact"/>
        </dgm:presLayoutVars>
      </dgm:prSet>
      <dgm:spPr/>
    </dgm:pt>
    <dgm:pt modelId="{DC46DE17-854A-4EA1-BCDE-CE0DA248B7B5}" type="pres">
      <dgm:prSet presAssocID="{F20969C9-C3E1-4E5F-B5D8-752EAFFA66CD}" presName="arrow" presStyleLbl="bgShp" presStyleIdx="0" presStyleCnt="1"/>
      <dgm:spPr/>
    </dgm:pt>
    <dgm:pt modelId="{6C35CDDF-6274-413D-999B-411D15E51F7A}" type="pres">
      <dgm:prSet presAssocID="{F20969C9-C3E1-4E5F-B5D8-752EAFFA66CD}" presName="linearProcess" presStyleCnt="0"/>
      <dgm:spPr/>
    </dgm:pt>
  </dgm:ptLst>
  <dgm:cxnLst>
    <dgm:cxn modelId="{AFE2CB65-C506-43C6-B125-DAFFE7ECA654}" type="presOf" srcId="{F20969C9-C3E1-4E5F-B5D8-752EAFFA66CD}" destId="{28F594BB-3164-44E1-AACE-1F506AC614F2}" srcOrd="0" destOrd="0" presId="urn:microsoft.com/office/officeart/2005/8/layout/hProcess9"/>
    <dgm:cxn modelId="{B6EC30F6-8908-42A7-8BB6-B8F88BBA5860}" type="presParOf" srcId="{28F594BB-3164-44E1-AACE-1F506AC614F2}" destId="{DC46DE17-854A-4EA1-BCDE-CE0DA248B7B5}" srcOrd="0" destOrd="0" presId="urn:microsoft.com/office/officeart/2005/8/layout/hProcess9"/>
    <dgm:cxn modelId="{906E7A04-2532-4756-8168-DC8DBAE5173C}" type="presParOf" srcId="{28F594BB-3164-44E1-AACE-1F506AC614F2}" destId="{6C35CDDF-6274-413D-999B-411D15E51F7A}" srcOrd="1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2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175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7691FE3-44F8-44A5-8DBE-51D6B6C81AC7}" type="datetimeFigureOut">
              <a:rPr lang="ru-RU"/>
              <a:pPr>
                <a:defRPr/>
              </a:pPr>
              <a:t>27.09.2015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7863" y="4714875"/>
            <a:ext cx="54260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175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2DFB154-29B2-4D1B-9216-8BB50B3CE5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39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2390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FFD13A-52CE-482D-870E-65C1F654D843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2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1A6E370-F9DA-401C-A562-EEF220CCB15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8.xml"/><Relationship Id="rId1" Type="http://schemas.openxmlformats.org/officeDocument/2006/relationships/themeOverride" Target="../theme/themeOverride1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450A6-AE3E-412E-83D5-5C5239C0341B}" type="datetimeFigureOut">
              <a:rPr lang="ru-RU"/>
              <a:pPr>
                <a:defRPr/>
              </a:pPr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464F0-EECB-42D2-90F9-DD172326CE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B3780-C9B5-46B2-833C-EA904BFB2D0E}" type="datetimeFigureOut">
              <a:rPr lang="ru-RU"/>
              <a:pPr>
                <a:defRPr/>
              </a:pPr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1F56F-5D6E-429D-93A3-CC02C37D9B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0E6C7-C440-4D3C-A88C-89EC84AFCD30}" type="datetimeFigureOut">
              <a:rPr lang="ru-RU"/>
              <a:pPr>
                <a:defRPr/>
              </a:pPr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985C6-9DC5-47A8-A1DD-3549413FCF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90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E88D322-4BF4-4789-9B08-BFD4021E1974}" type="datetime1">
              <a:rPr lang="ru-RU"/>
              <a:pPr>
                <a:defRPr/>
              </a:pPr>
              <a:t>27.09.2015</a:t>
            </a:fld>
            <a:endParaRPr lang="ru-RU" dirty="0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prstClr val="white"/>
                </a:solidFill>
                <a:latin typeface="+mn-lt"/>
              </a:defRPr>
            </a:lvl1pPr>
          </a:lstStyle>
          <a:p>
            <a:pPr>
              <a:defRPr/>
            </a:pPr>
            <a:fld id="{CEC399D7-ACE1-42B6-9E97-3E5B8970FF7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D731699-7BBA-473C-A0BA-731DE6B51619}" type="datetime1">
              <a:rPr lang="ru-RU"/>
              <a:pPr>
                <a:defRPr/>
              </a:pPr>
              <a:t>27.09.2015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226A31C-6C36-4CC0-A354-2F0B72C2945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7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7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A2AD79C-1AF5-460E-8363-4C3AA3833604}" type="datetime1">
              <a:rPr lang="ru-RU"/>
              <a:pPr>
                <a:defRPr/>
              </a:pPr>
              <a:t>27.09.2015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764752B-08C0-4F0F-A54A-BA2785E647E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9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9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F705A0E-2AE5-49B9-A4D4-E04509C1B171}" type="datetime1">
              <a:rPr lang="ru-RU"/>
              <a:pPr>
                <a:defRPr/>
              </a:pPr>
              <a:t>27.09.2015</a:t>
            </a:fld>
            <a:endParaRPr lang="ru-RU" dirty="0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802886D-BDD9-461E-9A51-F3200B92AA9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4E3F8EF-16E7-4989-A04D-A665C6253EDB}" type="datetime1">
              <a:rPr lang="ru-RU"/>
              <a:pPr>
                <a:defRPr/>
              </a:pPr>
              <a:t>27.09.2015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1D40E02-F54C-4130-A61D-C021AA5AF5C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BA39AC8-1A00-41C8-957D-33F11B962215}" type="datetime1">
              <a:rPr lang="ru-RU"/>
              <a:pPr>
                <a:defRPr/>
              </a:pPr>
              <a:t>27.09.2015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B81CA08-E25B-4C78-B22A-16EB5D51225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1D8F5F5-41AD-49ED-A81E-C1429E80AB20}" type="datetime1">
              <a:rPr lang="ru-RU"/>
              <a:pPr>
                <a:defRPr/>
              </a:pPr>
              <a:t>27.09.2015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939DBF0-B9B8-48D6-B2AB-37CB510257A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7" y="1109163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11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9A3960E-B09B-46FD-A848-A8053ED6E681}" type="datetime1">
              <a:rPr lang="ru-RU"/>
              <a:pPr>
                <a:defRPr/>
              </a:pPr>
              <a:t>27.09.2015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F223E8F-58D8-42AE-9FDA-AA08AF2DE1E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CD375-7047-4A82-842B-17A130CDD79E}" type="datetimeFigureOut">
              <a:rPr lang="ru-RU"/>
              <a:pPr>
                <a:defRPr/>
              </a:pPr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A39F8-3FF9-4747-A3AD-1774EA64B7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4382E78-BCCC-4D05-8B26-748DBAD26E66}" type="datetime1">
              <a:rPr lang="ru-RU"/>
              <a:pPr>
                <a:defRPr/>
              </a:pPr>
              <a:t>27.09.2015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B585E21-32E5-44B3-97C8-5A7E448986F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280FF09-DA4F-4354-8ACA-DC271453B64C}" type="datetime1">
              <a:rPr lang="ru-RU"/>
              <a:pPr>
                <a:defRPr/>
              </a:pPr>
              <a:t>27.09.2015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BDD4626-FC52-46AC-AB7B-87A49A0E4FF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828800"/>
            <a:ext cx="8229600" cy="4302125"/>
          </a:xfrm>
        </p:spPr>
        <p:txBody>
          <a:bodyPr>
            <a:normAutofit/>
          </a:bodyPr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4209282-F964-4DFD-A2F0-B774BEB7F60C}" type="datetime1">
              <a:rPr lang="ru-RU"/>
              <a:pPr>
                <a:defRPr/>
              </a:pPr>
              <a:t>27.09.2015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28C89AD-49A2-4B79-BB3E-B124214CA1E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90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E88D322-4BF4-4789-9B08-BFD4021E1974}" type="datetime1">
              <a:rPr lang="ru-RU"/>
              <a:pPr>
                <a:defRPr/>
              </a:pPr>
              <a:t>27.09.2015</a:t>
            </a:fld>
            <a:endParaRPr lang="ru-RU" dirty="0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prstClr val="white"/>
                </a:solidFill>
                <a:latin typeface="+mn-lt"/>
              </a:defRPr>
            </a:lvl1pPr>
          </a:lstStyle>
          <a:p>
            <a:pPr>
              <a:defRPr/>
            </a:pPr>
            <a:fld id="{7B79FC5D-7A75-4F01-BD74-5C66732DFF2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10DBED2-638E-4B56-B5EE-9B775F226484}" type="datetime1">
              <a:rPr lang="ru-RU"/>
              <a:pPr>
                <a:defRPr/>
              </a:pPr>
              <a:t>27.09.2015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46F6C8F-CDBD-4C83-9EF7-BB274CB4EF8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D731699-7BBA-473C-A0BA-731DE6B51619}" type="datetime1">
              <a:rPr lang="ru-RU"/>
              <a:pPr>
                <a:defRPr/>
              </a:pPr>
              <a:t>27.09.2015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4C590E6-7DC0-4466-9D06-CE02B2DB895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7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7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A2AD79C-1AF5-460E-8363-4C3AA3833604}" type="datetime1">
              <a:rPr lang="ru-RU"/>
              <a:pPr>
                <a:defRPr/>
              </a:pPr>
              <a:t>27.09.2015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9EE6CD4-AAEF-43D2-B3B2-91580CFF188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9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9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F705A0E-2AE5-49B9-A4D4-E04509C1B171}" type="datetime1">
              <a:rPr lang="ru-RU"/>
              <a:pPr>
                <a:defRPr/>
              </a:pPr>
              <a:t>27.09.2015</a:t>
            </a:fld>
            <a:endParaRPr lang="ru-RU" dirty="0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7D26A51-8939-4B58-BB29-606CF851281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4E3F8EF-16E7-4989-A04D-A665C6253EDB}" type="datetime1">
              <a:rPr lang="ru-RU"/>
              <a:pPr>
                <a:defRPr/>
              </a:pPr>
              <a:t>27.09.2015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2BBFAD5-190F-4B64-BD6E-44DCB572791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BA39AC8-1A00-41C8-957D-33F11B962215}" type="datetime1">
              <a:rPr lang="ru-RU"/>
              <a:pPr>
                <a:defRPr/>
              </a:pPr>
              <a:t>27.09.2015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4197102-93A2-4F89-8E41-014DB5F26DB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3D440-F7A5-499F-B489-25679D31B681}" type="datetimeFigureOut">
              <a:rPr lang="ru-RU"/>
              <a:pPr>
                <a:defRPr/>
              </a:pPr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EA7EB-9041-4B6E-9F69-5571C0753C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1D8F5F5-41AD-49ED-A81E-C1429E80AB20}" type="datetime1">
              <a:rPr lang="ru-RU"/>
              <a:pPr>
                <a:defRPr/>
              </a:pPr>
              <a:t>27.09.2015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FDF37B9-73EA-4D04-A6CB-47553558A0C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7" y="1109163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11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9A3960E-B09B-46FD-A848-A8053ED6E681}" type="datetime1">
              <a:rPr lang="ru-RU"/>
              <a:pPr>
                <a:defRPr/>
              </a:pPr>
              <a:t>27.09.2015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B2AE0E2-F555-4D35-93F6-DA8C5C18BF0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4382E78-BCCC-4D05-8B26-748DBAD26E66}" type="datetime1">
              <a:rPr lang="ru-RU"/>
              <a:pPr>
                <a:defRPr/>
              </a:pPr>
              <a:t>27.09.2015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D4EA3D0-E834-4B39-80F9-F70DA0C883C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280FF09-DA4F-4354-8ACA-DC271453B64C}" type="datetime1">
              <a:rPr lang="ru-RU"/>
              <a:pPr>
                <a:defRPr/>
              </a:pPr>
              <a:t>27.09.2015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4A6C4F6-4491-44D9-90DE-46716F45D64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828800"/>
            <a:ext cx="8229600" cy="4302125"/>
          </a:xfrm>
        </p:spPr>
        <p:txBody>
          <a:bodyPr>
            <a:normAutofit/>
          </a:bodyPr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4209282-F964-4DFD-A2F0-B774BEB7F60C}" type="datetime1">
              <a:rPr lang="ru-RU"/>
              <a:pPr>
                <a:defRPr/>
              </a:pPr>
              <a:t>27.09.2015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5F03A82-3824-40BD-8A9C-C9C53B4D985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90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E88D322-4BF4-4789-9B08-BFD4021E1974}" type="datetime1">
              <a:rPr lang="ru-RU"/>
              <a:pPr>
                <a:defRPr/>
              </a:pPr>
              <a:t>27.09.2015</a:t>
            </a:fld>
            <a:endParaRPr lang="ru-RU" dirty="0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prstClr val="white"/>
                </a:solidFill>
                <a:latin typeface="+mn-lt"/>
              </a:defRPr>
            </a:lvl1pPr>
          </a:lstStyle>
          <a:p>
            <a:pPr>
              <a:defRPr/>
            </a:pPr>
            <a:fld id="{911A9287-33FE-49F1-B595-EC974ED33DB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10DBED2-638E-4B56-B5EE-9B775F226484}" type="datetime1">
              <a:rPr lang="ru-RU"/>
              <a:pPr>
                <a:defRPr/>
              </a:pPr>
              <a:t>27.09.2015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8ABDFF0-DB71-4E87-9EFE-C5F3FD8BD12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D731699-7BBA-473C-A0BA-731DE6B51619}" type="datetime1">
              <a:rPr lang="ru-RU"/>
              <a:pPr>
                <a:defRPr/>
              </a:pPr>
              <a:t>27.09.2015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ACE6BB8-275C-425A-8F60-A8230DADDA7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7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7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A2AD79C-1AF5-460E-8363-4C3AA3833604}" type="datetime1">
              <a:rPr lang="ru-RU"/>
              <a:pPr>
                <a:defRPr/>
              </a:pPr>
              <a:t>27.09.2015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BD039A3-A9D4-4740-B735-A66A41BBD5E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9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9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F705A0E-2AE5-49B9-A4D4-E04509C1B171}" type="datetime1">
              <a:rPr lang="ru-RU"/>
              <a:pPr>
                <a:defRPr/>
              </a:pPr>
              <a:t>27.09.2015</a:t>
            </a:fld>
            <a:endParaRPr lang="ru-RU" dirty="0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BE0BCC9-850C-464B-9DE0-225AF17A41E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573B9-0DF2-4111-8924-B5004D48025D}" type="datetimeFigureOut">
              <a:rPr lang="ru-RU"/>
              <a:pPr>
                <a:defRPr/>
              </a:pPr>
              <a:t>27.09.2015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CF663-9668-4E4B-9D44-A8D04D31E5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4E3F8EF-16E7-4989-A04D-A665C6253EDB}" type="datetime1">
              <a:rPr lang="ru-RU"/>
              <a:pPr>
                <a:defRPr/>
              </a:pPr>
              <a:t>27.09.2015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107F6B0-FE10-425D-9D3D-16B8508B4C0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BA39AC8-1A00-41C8-957D-33F11B962215}" type="datetime1">
              <a:rPr lang="ru-RU"/>
              <a:pPr>
                <a:defRPr/>
              </a:pPr>
              <a:t>27.09.2015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1AD8691-F5F2-4910-8C3E-E09380A40E6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1D8F5F5-41AD-49ED-A81E-C1429E80AB20}" type="datetime1">
              <a:rPr lang="ru-RU"/>
              <a:pPr>
                <a:defRPr/>
              </a:pPr>
              <a:t>27.09.2015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C77CC6B-7212-4BB3-AFCB-3BCF521B27A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7" y="1109163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11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9A3960E-B09B-46FD-A848-A8053ED6E681}" type="datetime1">
              <a:rPr lang="ru-RU"/>
              <a:pPr>
                <a:defRPr/>
              </a:pPr>
              <a:t>27.09.2015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71FE0DA-3BD8-4E2A-9066-80BC9F7CC58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4382E78-BCCC-4D05-8B26-748DBAD26E66}" type="datetime1">
              <a:rPr lang="ru-RU"/>
              <a:pPr>
                <a:defRPr/>
              </a:pPr>
              <a:t>27.09.2015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877563C-A7D3-4322-9C38-80D663AFA6D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280FF09-DA4F-4354-8ACA-DC271453B64C}" type="datetime1">
              <a:rPr lang="ru-RU"/>
              <a:pPr>
                <a:defRPr/>
              </a:pPr>
              <a:t>27.09.2015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CAB4557-238F-4049-89D5-15469FE3DAA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828800"/>
            <a:ext cx="8229600" cy="4302125"/>
          </a:xfrm>
        </p:spPr>
        <p:txBody>
          <a:bodyPr>
            <a:normAutofit/>
          </a:bodyPr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4209282-F964-4DFD-A2F0-B774BEB7F60C}" type="datetime1">
              <a:rPr lang="ru-RU"/>
              <a:pPr>
                <a:defRPr/>
              </a:pPr>
              <a:t>27.09.2015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A90D99C-6FA6-4FA7-8BD9-47A9D082D90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90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E88D322-4BF4-4789-9B08-BFD4021E1974}" type="datetime1">
              <a:rPr lang="ru-RU"/>
              <a:pPr>
                <a:defRPr/>
              </a:pPr>
              <a:t>27.09.2015</a:t>
            </a:fld>
            <a:endParaRPr lang="ru-RU" dirty="0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prstClr val="white"/>
                </a:solidFill>
                <a:latin typeface="+mn-lt"/>
              </a:defRPr>
            </a:lvl1pPr>
          </a:lstStyle>
          <a:p>
            <a:pPr>
              <a:defRPr/>
            </a:pPr>
            <a:fld id="{2AD5E029-8304-42E8-A49A-49073CBE016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10DBED2-638E-4B56-B5EE-9B775F226484}" type="datetime1">
              <a:rPr lang="ru-RU"/>
              <a:pPr>
                <a:defRPr/>
              </a:pPr>
              <a:t>27.09.2015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7AB7086-73D6-476A-A4B5-92F16A39961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D731699-7BBA-473C-A0BA-731DE6B51619}" type="datetime1">
              <a:rPr lang="ru-RU"/>
              <a:pPr>
                <a:defRPr/>
              </a:pPr>
              <a:t>27.09.2015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CE705B8-1469-465B-B1AC-2BA5E693465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A67F0-2BA9-45F3-885A-490167703B33}" type="datetimeFigureOut">
              <a:rPr lang="ru-RU"/>
              <a:pPr>
                <a:defRPr/>
              </a:pPr>
              <a:t>27.09.2015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78E92-4E87-49A6-96AE-EAF195ADBD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7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7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A2AD79C-1AF5-460E-8363-4C3AA3833604}" type="datetime1">
              <a:rPr lang="ru-RU"/>
              <a:pPr>
                <a:defRPr/>
              </a:pPr>
              <a:t>27.09.2015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AB255F7-16B0-415E-AFEF-57FC56E316C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9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9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F705A0E-2AE5-49B9-A4D4-E04509C1B171}" type="datetime1">
              <a:rPr lang="ru-RU"/>
              <a:pPr>
                <a:defRPr/>
              </a:pPr>
              <a:t>27.09.2015</a:t>
            </a:fld>
            <a:endParaRPr lang="ru-RU" dirty="0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523A049-3C1D-44AA-99E1-69BD3D211D7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4E3F8EF-16E7-4989-A04D-A665C6253EDB}" type="datetime1">
              <a:rPr lang="ru-RU"/>
              <a:pPr>
                <a:defRPr/>
              </a:pPr>
              <a:t>27.09.2015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9111CF7-4CFF-4130-8671-7050F242BB3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BA39AC8-1A00-41C8-957D-33F11B962215}" type="datetime1">
              <a:rPr lang="ru-RU"/>
              <a:pPr>
                <a:defRPr/>
              </a:pPr>
              <a:t>27.09.2015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870813B-6AE2-430A-AC3C-53572CD6703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1D8F5F5-41AD-49ED-A81E-C1429E80AB20}" type="datetime1">
              <a:rPr lang="ru-RU"/>
              <a:pPr>
                <a:defRPr/>
              </a:pPr>
              <a:t>27.09.2015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99BAE0A-E66A-4AA5-82D4-64B843FAFA8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7" y="1109163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11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9A3960E-B09B-46FD-A848-A8053ED6E681}" type="datetime1">
              <a:rPr lang="ru-RU"/>
              <a:pPr>
                <a:defRPr/>
              </a:pPr>
              <a:t>27.09.2015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6E58ED9-5028-4DC8-8F77-361EF99CB0A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4382E78-BCCC-4D05-8B26-748DBAD26E66}" type="datetime1">
              <a:rPr lang="ru-RU"/>
              <a:pPr>
                <a:defRPr/>
              </a:pPr>
              <a:t>27.09.2015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6C2C7FA-39F7-487B-AD52-68FC7D3E0BE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280FF09-DA4F-4354-8ACA-DC271453B64C}" type="datetime1">
              <a:rPr lang="ru-RU"/>
              <a:pPr>
                <a:defRPr/>
              </a:pPr>
              <a:t>27.09.2015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B5217B0-D5DE-4559-9B4B-1CDF7F0E6BF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828800"/>
            <a:ext cx="8229600" cy="4302125"/>
          </a:xfrm>
        </p:spPr>
        <p:txBody>
          <a:bodyPr>
            <a:normAutofit/>
          </a:bodyPr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4209282-F964-4DFD-A2F0-B774BEB7F60C}" type="datetime1">
              <a:rPr lang="ru-RU"/>
              <a:pPr>
                <a:defRPr/>
              </a:pPr>
              <a:t>27.09.2015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A37A915-A520-450B-AB1A-3A608B6BCCA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90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E88D322-4BF4-4789-9B08-BFD4021E1974}" type="datetime1">
              <a:rPr lang="ru-RU"/>
              <a:pPr>
                <a:defRPr/>
              </a:pPr>
              <a:t>27.09.2015</a:t>
            </a:fld>
            <a:endParaRPr lang="ru-RU" dirty="0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prstClr val="white"/>
                </a:solidFill>
                <a:latin typeface="+mn-lt"/>
              </a:defRPr>
            </a:lvl1pPr>
          </a:lstStyle>
          <a:p>
            <a:pPr>
              <a:defRPr/>
            </a:pPr>
            <a:fld id="{C36747E0-DE8C-4BED-B279-8D3DDD06451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A7D5A-C085-4F1C-AA9D-2F360ADAF9AE}" type="datetimeFigureOut">
              <a:rPr lang="ru-RU"/>
              <a:pPr>
                <a:defRPr/>
              </a:pPr>
              <a:t>27.09.2015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67FC2-2BC0-48A0-AE24-E1AB67E191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D731699-7BBA-473C-A0BA-731DE6B51619}" type="datetime1">
              <a:rPr lang="ru-RU"/>
              <a:pPr>
                <a:defRPr/>
              </a:pPr>
              <a:t>27.09.2015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B1689E7-2FAF-486D-AD6F-19FA850E901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9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9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F705A0E-2AE5-49B9-A4D4-E04509C1B171}" type="datetime1">
              <a:rPr lang="ru-RU"/>
              <a:pPr>
                <a:defRPr/>
              </a:pPr>
              <a:t>27.09.2015</a:t>
            </a:fld>
            <a:endParaRPr lang="ru-RU" dirty="0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81FF9A6-FF2F-4BE2-AC30-001D5F75E69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4E3F8EF-16E7-4989-A04D-A665C6253EDB}" type="datetime1">
              <a:rPr lang="ru-RU"/>
              <a:pPr>
                <a:defRPr/>
              </a:pPr>
              <a:t>27.09.2015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9473147-F515-4641-9027-B6BCD25447E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BA39AC8-1A00-41C8-957D-33F11B962215}" type="datetime1">
              <a:rPr lang="ru-RU"/>
              <a:pPr>
                <a:defRPr/>
              </a:pPr>
              <a:t>27.09.2015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4A959C6-0B34-4C4B-95DA-17A4937CA0F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1D8F5F5-41AD-49ED-A81E-C1429E80AB20}" type="datetime1">
              <a:rPr lang="ru-RU"/>
              <a:pPr>
                <a:defRPr/>
              </a:pPr>
              <a:t>27.09.2015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272CB94-55AC-4213-8965-75A954C48C1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7" y="1109163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11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9A3960E-B09B-46FD-A848-A8053ED6E681}" type="datetime1">
              <a:rPr lang="ru-RU"/>
              <a:pPr>
                <a:defRPr/>
              </a:pPr>
              <a:t>27.09.2015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9DA16F2-310D-4164-9C8A-D4884AC7DEB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828800"/>
            <a:ext cx="8229600" cy="4302125"/>
          </a:xfrm>
        </p:spPr>
        <p:txBody>
          <a:bodyPr>
            <a:normAutofit/>
          </a:bodyPr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4209282-F964-4DFD-A2F0-B774BEB7F60C}" type="datetime1">
              <a:rPr lang="ru-RU"/>
              <a:pPr>
                <a:defRPr/>
              </a:pPr>
              <a:t>27.09.2015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B756708-2A70-450F-B924-56AFAB39C77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90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E88D322-4BF4-4789-9B08-BFD4021E1974}" type="datetime1">
              <a:rPr lang="ru-RU"/>
              <a:pPr>
                <a:defRPr/>
              </a:pPr>
              <a:t>27.09.2015</a:t>
            </a:fld>
            <a:endParaRPr lang="ru-RU" dirty="0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prstClr val="white"/>
                </a:solidFill>
                <a:latin typeface="+mn-lt"/>
              </a:defRPr>
            </a:lvl1pPr>
          </a:lstStyle>
          <a:p>
            <a:pPr>
              <a:defRPr/>
            </a:pPr>
            <a:fld id="{30B85796-0C10-4E95-90D8-E9FEBF3B4BF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10DBED2-638E-4B56-B5EE-9B775F226484}" type="datetime1">
              <a:rPr lang="ru-RU"/>
              <a:pPr>
                <a:defRPr/>
              </a:pPr>
              <a:t>27.09.2015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E2A1B07-51D0-4729-A653-C8294558247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D731699-7BBA-473C-A0BA-731DE6B51619}" type="datetime1">
              <a:rPr lang="ru-RU"/>
              <a:pPr>
                <a:defRPr/>
              </a:pPr>
              <a:t>27.09.2015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747A0A0-68EB-45E2-AC2F-E13569D79D4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4ED87-4460-434E-9B46-9B01C42E0283}" type="datetimeFigureOut">
              <a:rPr lang="ru-RU"/>
              <a:pPr>
                <a:defRPr/>
              </a:pPr>
              <a:t>27.09.2015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E6C66-BCE2-4A78-80C6-909E81AA7E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7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7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A2AD79C-1AF5-460E-8363-4C3AA3833604}" type="datetime1">
              <a:rPr lang="ru-RU"/>
              <a:pPr>
                <a:defRPr/>
              </a:pPr>
              <a:t>27.09.2015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D5CFF6A-A17B-4A5A-AB77-B73B829A384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9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9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F705A0E-2AE5-49B9-A4D4-E04509C1B171}" type="datetime1">
              <a:rPr lang="ru-RU"/>
              <a:pPr>
                <a:defRPr/>
              </a:pPr>
              <a:t>27.09.2015</a:t>
            </a:fld>
            <a:endParaRPr lang="ru-RU" dirty="0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E061628-B3C6-4C7E-96F4-D332D440617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4E3F8EF-16E7-4989-A04D-A665C6253EDB}" type="datetime1">
              <a:rPr lang="ru-RU"/>
              <a:pPr>
                <a:defRPr/>
              </a:pPr>
              <a:t>27.09.2015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5FED194-C8B2-4376-AD1E-1579B52B663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BA39AC8-1A00-41C8-957D-33F11B962215}" type="datetime1">
              <a:rPr lang="ru-RU"/>
              <a:pPr>
                <a:defRPr/>
              </a:pPr>
              <a:t>27.09.2015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AF765A4-DDD3-4A8C-A078-8D56C1CCE54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1D8F5F5-41AD-49ED-A81E-C1429E80AB20}" type="datetime1">
              <a:rPr lang="ru-RU"/>
              <a:pPr>
                <a:defRPr/>
              </a:pPr>
              <a:t>27.09.2015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0322121-73C5-4707-ACF2-97307F915DF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7" y="1109163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11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9A3960E-B09B-46FD-A848-A8053ED6E681}" type="datetime1">
              <a:rPr lang="ru-RU"/>
              <a:pPr>
                <a:defRPr/>
              </a:pPr>
              <a:t>27.09.2015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2AA7F22-2182-47B2-BA4A-BB5A99699EC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4382E78-BCCC-4D05-8B26-748DBAD26E66}" type="datetime1">
              <a:rPr lang="ru-RU"/>
              <a:pPr>
                <a:defRPr/>
              </a:pPr>
              <a:t>27.09.2015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CAC42B1-E160-4A7A-9AAD-F3D68841E27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280FF09-DA4F-4354-8ACA-DC271453B64C}" type="datetime1">
              <a:rPr lang="ru-RU"/>
              <a:pPr>
                <a:defRPr/>
              </a:pPr>
              <a:t>27.09.2015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E5C8264-1E51-4068-9E2E-8F235ABC558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828800"/>
            <a:ext cx="8229600" cy="4302125"/>
          </a:xfrm>
        </p:spPr>
        <p:txBody>
          <a:bodyPr>
            <a:normAutofit/>
          </a:bodyPr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4209282-F964-4DFD-A2F0-B774BEB7F60C}" type="datetime1">
              <a:rPr lang="ru-RU"/>
              <a:pPr>
                <a:defRPr/>
              </a:pPr>
              <a:t>27.09.2015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13F18D8-3568-4A93-A9DF-DAE9E3DB98C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1ABFFB9E-26CB-4C07-B7BB-C8A32CABFE2A}" type="datetimeFigureOut">
              <a:rPr lang="ru-RU"/>
              <a:pPr>
                <a:defRPr/>
              </a:pPr>
              <a:t>27.09.2015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8A82EF8D-5300-4AA2-B784-2A7635DF5F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470A1-F686-4946-84C2-4C8C257AE7C0}" type="datetimeFigureOut">
              <a:rPr lang="ru-RU"/>
              <a:pPr>
                <a:defRPr/>
              </a:pPr>
              <a:t>27.09.2015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9E515-5C8C-4572-80D5-F18540CC42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D2E4EBBE-E142-4246-A8D2-E3EDB6FBB5EF}" type="datetimeFigureOut">
              <a:rPr lang="ru-RU"/>
              <a:pPr>
                <a:defRPr/>
              </a:pPr>
              <a:t>27.09.2015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606117F1-28B1-4A10-8187-FFBB185837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D01B4642-D953-400E-BFBE-CF958389B453}" type="datetimeFigureOut">
              <a:rPr lang="ru-RU"/>
              <a:pPr>
                <a:defRPr/>
              </a:pPr>
              <a:t>27.09.2015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4FE2FA65-1D97-467D-A410-20B84FA1F6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4A84C1F1-D2D6-481B-B577-F90E763182D5}" type="datetimeFigureOut">
              <a:rPr lang="ru-RU"/>
              <a:pPr>
                <a:defRPr/>
              </a:pPr>
              <a:t>27.09.2015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F2CAFA81-F66C-438B-90E2-3F9D3BC774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99C228FE-3F10-4514-8154-61FDAD97B516}" type="datetimeFigureOut">
              <a:rPr lang="ru-RU"/>
              <a:pPr>
                <a:defRPr/>
              </a:pPr>
              <a:t>27.09.2015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E4B0C0D5-046E-4B7C-A734-D7E82EC04D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4F7B76A4-F0DF-41B3-B4DD-E259D8C42668}" type="datetimeFigureOut">
              <a:rPr lang="ru-RU"/>
              <a:pPr>
                <a:defRPr/>
              </a:pPr>
              <a:t>27.09.2015</a:t>
            </a:fld>
            <a:endParaRPr lang="ru-RU"/>
          </a:p>
        </p:txBody>
      </p:sp>
      <p:sp>
        <p:nvSpPr>
          <p:cNvPr id="4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17744C9E-20A7-496D-995E-595092E8A9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E5EB8142-0866-4D34-A608-1D677EF1D428}" type="datetimeFigureOut">
              <a:rPr lang="ru-RU"/>
              <a:pPr>
                <a:defRPr/>
              </a:pPr>
              <a:t>27.09.2015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ACF94351-9280-42BB-A608-7CA78CD442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93AF8680-9D79-482D-AA98-040956E6CCB8}" type="datetimeFigureOut">
              <a:rPr lang="ru-RU"/>
              <a:pPr>
                <a:defRPr/>
              </a:pPr>
              <a:t>27.09.2015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F9C4B710-37E7-492E-8CE8-AA8FE06EBA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E23BFD93-6F3A-4D23-BE8E-8594B00C3FFE}" type="datetimeFigureOut">
              <a:rPr lang="ru-RU"/>
              <a:pPr>
                <a:defRPr/>
              </a:pPr>
              <a:t>27.09.2015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F71C5FF3-4CD5-46FC-81B1-9EE1A87417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3163C6D6-6FFD-4587-98D3-131C010878D9}" type="datetimeFigureOut">
              <a:rPr lang="ru-RU"/>
              <a:pPr>
                <a:defRPr/>
              </a:pPr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A1084BF9-4B19-4F3F-A824-7AED3772A0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fld id="{1E88D322-4BF4-4789-9B08-BFD4021E1974}" type="datetime1">
              <a:rPr lang="ru-RU"/>
              <a:pPr>
                <a:defRPr/>
              </a:pPr>
              <a:t>27.09.2015</a:t>
            </a:fld>
            <a:endParaRPr lang="ru-RU" dirty="0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9182ADAE-828E-4EA1-B109-1D3DD37E22E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9A3C0-C65F-4E46-ADA2-301DC8B1ECB4}" type="datetimeFigureOut">
              <a:rPr lang="ru-RU"/>
              <a:pPr>
                <a:defRPr/>
              </a:pPr>
              <a:t>27.09.2015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A345D-1EEC-4837-AA84-ACB052448C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fld id="{0D731699-7BBA-473C-A0BA-731DE6B51619}" type="datetime1">
              <a:rPr lang="ru-RU"/>
              <a:pPr>
                <a:defRPr/>
              </a:pPr>
              <a:t>27.09.2015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B4EF0ED-430A-42AB-9F98-55EA03489F0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fld id="{BF705A0E-2AE5-49B9-A4D4-E04509C1B171}" type="datetime1">
              <a:rPr lang="ru-RU"/>
              <a:pPr>
                <a:defRPr/>
              </a:pPr>
              <a:t>27.09.2015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5BA2723-76DC-433F-AAF4-4B6388C418D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fld id="{14E3F8EF-16E7-4989-A04D-A665C6253EDB}" type="datetime1">
              <a:rPr lang="ru-RU"/>
              <a:pPr>
                <a:defRPr/>
              </a:pPr>
              <a:t>27.09.2015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082E445-712E-4BEA-877B-85B5E3AC2C9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fld id="{2BA39AC8-1A00-41C8-957D-33F11B962215}" type="datetime1">
              <a:rPr lang="ru-RU"/>
              <a:pPr>
                <a:defRPr/>
              </a:pPr>
              <a:t>27.09.2015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2A5B29A-60DB-4F77-BD79-FD419ED92BE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fld id="{C1D8F5F5-41AD-49ED-A81E-C1429E80AB20}" type="datetime1">
              <a:rPr lang="ru-RU"/>
              <a:pPr>
                <a:defRPr/>
              </a:pPr>
              <a:t>27.09.2015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D340462-0B35-4806-9F74-83A71D3F31E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fld id="{D4382E78-BCCC-4D05-8B26-748DBAD26E66}" type="datetime1">
              <a:rPr lang="ru-RU"/>
              <a:pPr>
                <a:defRPr/>
              </a:pPr>
              <a:t>27.09.2015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5BE5856-7E0B-41CB-B6E9-8BE5496F8C2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fld id="{9280FF09-DA4F-4354-8ACA-DC271453B64C}" type="datetime1">
              <a:rPr lang="ru-RU"/>
              <a:pPr>
                <a:defRPr/>
              </a:pPr>
              <a:t>27.09.2015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8363F849-46F0-4C36-BDB1-76E7794F08B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slideLayout" Target="../slideLayouts/slideLayout58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6.xml"/><Relationship Id="rId3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5.xml"/><Relationship Id="rId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4.xml"/><Relationship Id="rId5" Type="http://schemas.openxmlformats.org/officeDocument/2006/relationships/slideLayout" Target="../slideLayouts/slideLayout63.xml"/><Relationship Id="rId4" Type="http://schemas.openxmlformats.org/officeDocument/2006/relationships/slideLayout" Target="../slideLayouts/slideLayout62.xml"/><Relationship Id="rId9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slideLayout" Target="../slideLayouts/slideLayout78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theme" Target="../theme/theme8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5" Type="http://schemas.openxmlformats.org/officeDocument/2006/relationships/slideLayout" Target="../slideLayouts/slideLayout93.xml"/><Relationship Id="rId10" Type="http://schemas.openxmlformats.org/officeDocument/2006/relationships/image" Target="../media/image4.jpeg"/><Relationship Id="rId4" Type="http://schemas.openxmlformats.org/officeDocument/2006/relationships/slideLayout" Target="../slideLayouts/slideLayout92.xml"/><Relationship Id="rId9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86A4BF5-AA57-411E-8E36-56D8B4FE4389}" type="datetimeFigureOut">
              <a:rPr lang="ru-RU"/>
              <a:pPr>
                <a:defRPr/>
              </a:pPr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FD563EE-2544-4FA0-83EB-08D7E58F3F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5" r:id="rId1"/>
    <p:sldLayoutId id="2147483974" r:id="rId2"/>
    <p:sldLayoutId id="2147483973" r:id="rId3"/>
    <p:sldLayoutId id="2147483972" r:id="rId4"/>
    <p:sldLayoutId id="2147483971" r:id="rId5"/>
    <p:sldLayoutId id="2147483970" r:id="rId6"/>
    <p:sldLayoutId id="2147483969" r:id="rId7"/>
    <p:sldLayoutId id="2147483968" r:id="rId8"/>
    <p:sldLayoutId id="2147483967" r:id="rId9"/>
    <p:sldLayoutId id="2147483966" r:id="rId10"/>
    <p:sldLayoutId id="214748396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327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33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rgbClr val="C0504D"/>
                </a:solidFill>
                <a:cs typeface="+mn-cs"/>
              </a:defRPr>
            </a:lvl1pPr>
          </a:lstStyle>
          <a:p>
            <a:pPr>
              <a:defRPr/>
            </a:pPr>
            <a:fld id="{6F3D2DE1-ABB2-417D-9E97-A0B354CE6B71}" type="datetime1">
              <a:rPr lang="ru-RU"/>
              <a:pPr>
                <a:defRPr/>
              </a:pPr>
              <a:t>27.09.2015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rgbClr val="C0504D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3648FE1E-F030-46C2-BB65-AD30D409977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6" r:id="rId1"/>
    <p:sldLayoutId id="2147483977" r:id="rId2"/>
    <p:sldLayoutId id="2147483978" r:id="rId3"/>
    <p:sldLayoutId id="2147483979" r:id="rId4"/>
    <p:sldLayoutId id="2147483980" r:id="rId5"/>
    <p:sldLayoutId id="2147483981" r:id="rId6"/>
    <p:sldLayoutId id="2147483982" r:id="rId7"/>
    <p:sldLayoutId id="2147483983" r:id="rId8"/>
    <p:sldLayoutId id="2147483984" r:id="rId9"/>
    <p:sldLayoutId id="2147483985" r:id="rId10"/>
    <p:sldLayoutId id="214748398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▫"/>
        <a:defRPr sz="2000" kern="1200">
          <a:solidFill>
            <a:srgbClr val="9BBB59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615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5616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rgbClr val="C0504D"/>
                </a:solidFill>
                <a:cs typeface="+mn-cs"/>
              </a:defRPr>
            </a:lvl1pPr>
          </a:lstStyle>
          <a:p>
            <a:pPr>
              <a:defRPr/>
            </a:pPr>
            <a:fld id="{6F3D2DE1-ABB2-417D-9E97-A0B354CE6B71}" type="datetime1">
              <a:rPr lang="ru-RU"/>
              <a:pPr>
                <a:defRPr/>
              </a:pPr>
              <a:t>27.09.2015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rgbClr val="C0504D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1A1FAC83-805A-48EE-A388-F46E1BF0EF5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7" r:id="rId1"/>
    <p:sldLayoutId id="2147483988" r:id="rId2"/>
    <p:sldLayoutId id="2147483989" r:id="rId3"/>
    <p:sldLayoutId id="2147483990" r:id="rId4"/>
    <p:sldLayoutId id="2147483991" r:id="rId5"/>
    <p:sldLayoutId id="2147483992" r:id="rId6"/>
    <p:sldLayoutId id="2147483993" r:id="rId7"/>
    <p:sldLayoutId id="2147483994" r:id="rId8"/>
    <p:sldLayoutId id="2147483995" r:id="rId9"/>
    <p:sldLayoutId id="2147483996" r:id="rId10"/>
    <p:sldLayoutId id="2147483997" r:id="rId11"/>
    <p:sldLayoutId id="2147483998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▫"/>
        <a:defRPr sz="2000" kern="1200">
          <a:solidFill>
            <a:srgbClr val="9BBB59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8927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389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rgbClr val="C0504D"/>
                </a:solidFill>
                <a:cs typeface="+mn-cs"/>
              </a:defRPr>
            </a:lvl1pPr>
          </a:lstStyle>
          <a:p>
            <a:pPr>
              <a:defRPr/>
            </a:pPr>
            <a:fld id="{6F3D2DE1-ABB2-417D-9E97-A0B354CE6B71}" type="datetime1">
              <a:rPr lang="ru-RU"/>
              <a:pPr>
                <a:defRPr/>
              </a:pPr>
              <a:t>27.09.2015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rgbClr val="C0504D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73F17AF1-FF75-4C2A-A0C3-2958D95E5D6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9" r:id="rId1"/>
    <p:sldLayoutId id="2147484000" r:id="rId2"/>
    <p:sldLayoutId id="2147484001" r:id="rId3"/>
    <p:sldLayoutId id="2147484002" r:id="rId4"/>
    <p:sldLayoutId id="2147484003" r:id="rId5"/>
    <p:sldLayoutId id="2147484004" r:id="rId6"/>
    <p:sldLayoutId id="2147484005" r:id="rId7"/>
    <p:sldLayoutId id="2147484006" r:id="rId8"/>
    <p:sldLayoutId id="2147484007" r:id="rId9"/>
    <p:sldLayoutId id="2147484008" r:id="rId10"/>
    <p:sldLayoutId id="2147484009" r:id="rId11"/>
    <p:sldLayoutId id="2147484010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▫"/>
        <a:defRPr sz="2000" kern="1200">
          <a:solidFill>
            <a:srgbClr val="9BBB59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22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522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rgbClr val="C0504D"/>
                </a:solidFill>
                <a:cs typeface="+mn-cs"/>
              </a:defRPr>
            </a:lvl1pPr>
          </a:lstStyle>
          <a:p>
            <a:pPr>
              <a:defRPr/>
            </a:pPr>
            <a:fld id="{6F3D2DE1-ABB2-417D-9E97-A0B354CE6B71}" type="datetime1">
              <a:rPr lang="ru-RU"/>
              <a:pPr>
                <a:defRPr/>
              </a:pPr>
              <a:t>27.09.2015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rgbClr val="C0504D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B1F2B2F2-DB03-4298-8337-C9579954D9C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1" r:id="rId1"/>
    <p:sldLayoutId id="2147484012" r:id="rId2"/>
    <p:sldLayoutId id="2147484013" r:id="rId3"/>
    <p:sldLayoutId id="2147484014" r:id="rId4"/>
    <p:sldLayoutId id="2147484015" r:id="rId5"/>
    <p:sldLayoutId id="2147484016" r:id="rId6"/>
    <p:sldLayoutId id="2147484017" r:id="rId7"/>
    <p:sldLayoutId id="2147484018" r:id="rId8"/>
    <p:sldLayoutId id="2147484019" r:id="rId9"/>
    <p:sldLayoutId id="2147484020" r:id="rId10"/>
    <p:sldLayoutId id="2147484021" r:id="rId11"/>
    <p:sldLayoutId id="2147484022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▫"/>
        <a:defRPr sz="2000" kern="1200">
          <a:solidFill>
            <a:srgbClr val="9BBB59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5551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65552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rgbClr val="C0504D"/>
                </a:solidFill>
                <a:cs typeface="+mn-cs"/>
              </a:defRPr>
            </a:lvl1pPr>
          </a:lstStyle>
          <a:p>
            <a:pPr>
              <a:defRPr/>
            </a:pPr>
            <a:fld id="{6F3D2DE1-ABB2-417D-9E97-A0B354CE6B71}" type="datetime1">
              <a:rPr lang="ru-RU"/>
              <a:pPr>
                <a:defRPr/>
              </a:pPr>
              <a:t>27.09.2015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rgbClr val="C0504D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BC27F4F3-88DB-43FB-869D-DE50607CE6A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3" r:id="rId1"/>
    <p:sldLayoutId id="2147484024" r:id="rId2"/>
    <p:sldLayoutId id="2147484025" r:id="rId3"/>
    <p:sldLayoutId id="2147484026" r:id="rId4"/>
    <p:sldLayoutId id="2147484027" r:id="rId5"/>
    <p:sldLayoutId id="2147484028" r:id="rId6"/>
    <p:sldLayoutId id="2147484029" r:id="rId7"/>
    <p:sldLayoutId id="2147484030" r:id="rId8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▫"/>
        <a:defRPr sz="2000" kern="1200">
          <a:solidFill>
            <a:srgbClr val="9BBB59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4767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7476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rgbClr val="C0504D"/>
                </a:solidFill>
                <a:cs typeface="+mn-cs"/>
              </a:defRPr>
            </a:lvl1pPr>
          </a:lstStyle>
          <a:p>
            <a:pPr>
              <a:defRPr/>
            </a:pPr>
            <a:fld id="{6F3D2DE1-ABB2-417D-9E97-A0B354CE6B71}" type="datetime1">
              <a:rPr lang="ru-RU"/>
              <a:pPr>
                <a:defRPr/>
              </a:pPr>
              <a:t>27.09.2015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rgbClr val="C0504D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A236160D-8803-4C83-93A5-B97127BC41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1" r:id="rId1"/>
    <p:sldLayoutId id="2147484032" r:id="rId2"/>
    <p:sldLayoutId id="2147484033" r:id="rId3"/>
    <p:sldLayoutId id="2147484034" r:id="rId4"/>
    <p:sldLayoutId id="2147484035" r:id="rId5"/>
    <p:sldLayoutId id="2147484036" r:id="rId6"/>
    <p:sldLayoutId id="2147484037" r:id="rId7"/>
    <p:sldLayoutId id="2147484038" r:id="rId8"/>
    <p:sldLayoutId id="2147484039" r:id="rId9"/>
    <p:sldLayoutId id="2147484040" r:id="rId10"/>
    <p:sldLayoutId id="2147484041" r:id="rId11"/>
    <p:sldLayoutId id="2147484042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▫"/>
        <a:defRPr sz="2000" kern="1200">
          <a:solidFill>
            <a:srgbClr val="9BBB59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806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EEF4584-C820-4754-8CF2-406D5366B957}" type="datetimeFigureOut">
              <a:rPr lang="ru-RU"/>
              <a:pPr>
                <a:defRPr/>
              </a:pPr>
              <a:t>27.09.2015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89A113B-FCDD-46F7-8CEA-B3790EF3C7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3" r:id="rId1"/>
    <p:sldLayoutId id="2147484044" r:id="rId2"/>
    <p:sldLayoutId id="2147484045" r:id="rId3"/>
    <p:sldLayoutId id="2147484046" r:id="rId4"/>
    <p:sldLayoutId id="2147484047" r:id="rId5"/>
    <p:sldLayoutId id="2147484048" r:id="rId6"/>
    <p:sldLayoutId id="2147484049" r:id="rId7"/>
    <p:sldLayoutId id="2147484050" r:id="rId8"/>
    <p:sldLayoutId id="2147484051" r:id="rId9"/>
    <p:sldLayoutId id="2147484052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0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9334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6D6EF87-42AB-42BA-AFE4-F2C265C738DB}" type="datetimeFigureOut">
              <a:rPr lang="ru-RU"/>
              <a:pPr>
                <a:defRPr/>
              </a:pPr>
              <a:t>27.09.2015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B7F923D5-29CE-4189-A8DA-829B1A238A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3" r:id="rId1"/>
    <p:sldLayoutId id="2147484054" r:id="rId2"/>
    <p:sldLayoutId id="2147484055" r:id="rId3"/>
    <p:sldLayoutId id="2147484056" r:id="rId4"/>
    <p:sldLayoutId id="2147484057" r:id="rId5"/>
    <p:sldLayoutId id="2147484058" r:id="rId6"/>
    <p:sldLayoutId id="2147484059" r:id="rId7"/>
    <p:sldLayoutId id="2147484060" r:id="rId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8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8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5.jpeg"/><Relationship Id="rId4" Type="http://schemas.openxmlformats.org/officeDocument/2006/relationships/oleObject" Target="../embeddings/oleObject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36.xml"/><Relationship Id="rId1" Type="http://schemas.openxmlformats.org/officeDocument/2006/relationships/vmlDrawing" Target="../drawings/vmlDrawing6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9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8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48.xml"/><Relationship Id="rId1" Type="http://schemas.openxmlformats.org/officeDocument/2006/relationships/vmlDrawing" Target="../drawings/vmlDrawing4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1844675"/>
            <a:ext cx="8713787" cy="2308225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3100" b="1" smtClean="0">
                <a:solidFill>
                  <a:srgbClr val="4433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Бюджет</a:t>
            </a:r>
          </a:p>
          <a:p>
            <a:pPr algn="ctr" eaLnBrk="1" hangingPunct="1">
              <a:lnSpc>
                <a:spcPct val="80000"/>
              </a:lnSpc>
              <a:defRPr/>
            </a:pPr>
            <a:r>
              <a:rPr lang="ru-RU" sz="3100" b="1" smtClean="0">
                <a:solidFill>
                  <a:srgbClr val="4433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Зоринского сельсовета Обоянского района Курской области</a:t>
            </a:r>
          </a:p>
          <a:p>
            <a:pPr algn="ctr" eaLnBrk="1" hangingPunct="1">
              <a:lnSpc>
                <a:spcPct val="80000"/>
              </a:lnSpc>
              <a:defRPr/>
            </a:pPr>
            <a:r>
              <a:rPr lang="ru-RU" sz="3100" b="1" smtClean="0">
                <a:solidFill>
                  <a:srgbClr val="4433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на 2015 год и на период 2016 и 2017 годов</a:t>
            </a:r>
          </a:p>
        </p:txBody>
      </p:sp>
      <p:sp>
        <p:nvSpPr>
          <p:cNvPr id="109570" name="AutoShape 7"/>
          <p:cNvSpPr>
            <a:spLocks noChangeArrowheads="1"/>
          </p:cNvSpPr>
          <p:nvPr/>
        </p:nvSpPr>
        <p:spPr bwMode="auto">
          <a:xfrm>
            <a:off x="1042988" y="260350"/>
            <a:ext cx="7127875" cy="6096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АДМИНИСТРАЦИЯ ЗОРИНСКОГО СЕЛЬСОВЕТА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836613"/>
            <a:ext cx="9144000" cy="719137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40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Расходы бюджета Зоринского сельсовета </a:t>
            </a:r>
            <a:br>
              <a:rPr lang="ru-RU" sz="240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40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в рамках программ в 2015 – 2017 годах, тыс.рублей</a:t>
            </a:r>
          </a:p>
        </p:txBody>
      </p:sp>
      <p:sp>
        <p:nvSpPr>
          <p:cNvPr id="129027" name="Номер слайда 11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0AA38C-3449-4E41-813A-882BC11E456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/>
          </a:p>
        </p:txBody>
      </p:sp>
      <p:graphicFrame>
        <p:nvGraphicFramePr>
          <p:cNvPr id="129107" name="Group 83"/>
          <p:cNvGraphicFramePr>
            <a:graphicFrameLocks noGrp="1"/>
          </p:cNvGraphicFramePr>
          <p:nvPr/>
        </p:nvGraphicFramePr>
        <p:xfrm>
          <a:off x="611188" y="1700213"/>
          <a:ext cx="7600950" cy="3332162"/>
        </p:xfrm>
        <a:graphic>
          <a:graphicData uri="http://schemas.openxmlformats.org/drawingml/2006/table">
            <a:tbl>
              <a:tblPr/>
              <a:tblGrid>
                <a:gridCol w="4019550"/>
                <a:gridCol w="1160462"/>
                <a:gridCol w="1262063"/>
                <a:gridCol w="1158875"/>
              </a:tblGrid>
              <a:tr h="471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 программы Зоринского сельсовета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 год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 год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2305,0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1808,5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1613,8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«Развитие культуры муниципального образования «Зоринский сельсовет»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1991,0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1552,5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1357,8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«Благоустройство территории муниципального образовария «Зоринский сельсовет»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258,0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200,0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200,0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««Развитие физической культуры и спорта в Зоринском сельсовете Обоянского района Курской области »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35,0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35,0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35,0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«Развитие муниципальной службы в Зоринском сельсовете Обоянского района курской области»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14,0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14,0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14,0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«Пожарная безопасность»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«Развитие малого и среднего предпринимательства на территории муниципального образования «Зоринский сельсовет»»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29079" name="Picture 168" descr="kak-uluchshit-kachestvo-video-v-skayp1926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33375"/>
            <a:ext cx="1619250" cy="125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7"/>
          <p:cNvSpPr>
            <a:spLocks noGrp="1"/>
          </p:cNvSpPr>
          <p:nvPr>
            <p:ph type="title" idx="4294967295"/>
          </p:nvPr>
        </p:nvSpPr>
        <p:spPr>
          <a:xfrm>
            <a:off x="36255" y="452227"/>
            <a:ext cx="5612344" cy="1066800"/>
          </a:xfrm>
        </p:spPr>
        <p:txBody>
          <a:bodyPr lIns="45720" tIns="0" rIns="45720" bIns="0" anchor="b">
            <a:noAutofit/>
          </a:bodyPr>
          <a:lstStyle/>
          <a:p>
            <a:pPr eaLnBrk="1" hangingPunct="1">
              <a:defRPr/>
            </a:pPr>
            <a:r>
              <a:rPr lang="ru-RU" sz="24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Реализация указов Президента</a:t>
            </a:r>
            <a:br>
              <a:rPr lang="ru-RU" sz="24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ru-RU" sz="24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Российской Федерации</a:t>
            </a:r>
            <a:endParaRPr lang="ru-RU" sz="24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30051" name="Номер слайда 8"/>
          <p:cNvSpPr>
            <a:spLocks noGrp="1"/>
          </p:cNvSpPr>
          <p:nvPr>
            <p:ph type="sldNum" sz="quarter" idx="12"/>
          </p:nvPr>
        </p:nvSpPr>
        <p:spPr bwMode="auto">
          <a:xfrm>
            <a:off x="6251575" y="6556375"/>
            <a:ext cx="588963" cy="228600"/>
          </a:xfrm>
          <a:ln>
            <a:miter lim="800000"/>
            <a:headEnd/>
            <a:tailEnd/>
          </a:ln>
        </p:spPr>
        <p:txBody>
          <a:bodyPr wrap="square" lIns="0" tIns="0" rIns="0" bIns="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6B5558-8C33-44F2-989B-AFE839168186}" type="slidenum">
              <a:rPr lang="ru-RU" sz="110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 sz="1100">
              <a:solidFill>
                <a:schemeClr val="tx2"/>
              </a:solidFill>
            </a:endParaRPr>
          </a:p>
        </p:txBody>
      </p:sp>
      <p:graphicFrame>
        <p:nvGraphicFramePr>
          <p:cNvPr id="11" name="Схема 10"/>
          <p:cNvGraphicFramePr/>
          <p:nvPr/>
        </p:nvGraphicFramePr>
        <p:xfrm>
          <a:off x="-15793" y="2204178"/>
          <a:ext cx="4068073" cy="40836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2" name="Схема 11"/>
          <p:cNvGraphicFramePr/>
          <p:nvPr/>
        </p:nvGraphicFramePr>
        <p:xfrm>
          <a:off x="3858023" y="2203855"/>
          <a:ext cx="4992216" cy="16742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9" name="Заголовок 7"/>
          <p:cNvSpPr txBox="1">
            <a:spLocks/>
          </p:cNvSpPr>
          <p:nvPr/>
        </p:nvSpPr>
        <p:spPr>
          <a:xfrm>
            <a:off x="36513" y="1374775"/>
            <a:ext cx="3889375" cy="1066800"/>
          </a:xfrm>
          <a:prstGeom prst="rect">
            <a:avLst/>
          </a:prstGeom>
        </p:spPr>
        <p:txBody>
          <a:bodyPr anchor="ctr"/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1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Повышение заработной платы работников бюджетного сектора экономики</a:t>
            </a:r>
            <a:endParaRPr lang="ru-RU" sz="1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grpSp>
        <p:nvGrpSpPr>
          <p:cNvPr id="130054" name="Группа 19"/>
          <p:cNvGrpSpPr>
            <a:grpSpLocks/>
          </p:cNvGrpSpPr>
          <p:nvPr/>
        </p:nvGrpSpPr>
        <p:grpSpPr bwMode="auto">
          <a:xfrm>
            <a:off x="4025900" y="1971675"/>
            <a:ext cx="1266825" cy="606425"/>
            <a:chOff x="1336" y="502272"/>
            <a:chExt cx="1589158" cy="669696"/>
          </a:xfrm>
        </p:grpSpPr>
        <p:sp>
          <p:nvSpPr>
            <p:cNvPr id="21" name="Скругленный прямоугольник 20"/>
            <p:cNvSpPr/>
            <p:nvPr/>
          </p:nvSpPr>
          <p:spPr>
            <a:xfrm>
              <a:off x="1336" y="502272"/>
              <a:ext cx="1589158" cy="669696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Скругленный прямоугольник 4"/>
            <p:cNvSpPr/>
            <p:nvPr/>
          </p:nvSpPr>
          <p:spPr>
            <a:xfrm>
              <a:off x="33199" y="535582"/>
              <a:ext cx="1525432" cy="6030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6680" tIns="106680" rIns="106680" bIns="106680" spcCol="1270" anchor="ctr"/>
            <a:lstStyle/>
            <a:p>
              <a:pPr algn="ctr" defTabSz="12446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100" b="1" i="1" dirty="0">
                  <a:solidFill>
                    <a:prstClr val="white"/>
                  </a:solidFill>
                </a:rPr>
                <a:t>Средняя зарплата (рублей)</a:t>
              </a:r>
            </a:p>
          </p:txBody>
        </p:sp>
      </p:grpSp>
      <p:grpSp>
        <p:nvGrpSpPr>
          <p:cNvPr id="130055" name="Группа 22"/>
          <p:cNvGrpSpPr>
            <a:grpSpLocks/>
          </p:cNvGrpSpPr>
          <p:nvPr/>
        </p:nvGrpSpPr>
        <p:grpSpPr bwMode="auto">
          <a:xfrm>
            <a:off x="5648325" y="1971675"/>
            <a:ext cx="1266825" cy="606425"/>
            <a:chOff x="1336" y="502272"/>
            <a:chExt cx="1589158" cy="669696"/>
          </a:xfrm>
        </p:grpSpPr>
        <p:sp>
          <p:nvSpPr>
            <p:cNvPr id="25" name="Скругленный прямоугольник 24"/>
            <p:cNvSpPr/>
            <p:nvPr/>
          </p:nvSpPr>
          <p:spPr>
            <a:xfrm>
              <a:off x="1336" y="502272"/>
              <a:ext cx="1589158" cy="669696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Скругленный прямоугольник 4"/>
            <p:cNvSpPr/>
            <p:nvPr/>
          </p:nvSpPr>
          <p:spPr>
            <a:xfrm>
              <a:off x="33199" y="535582"/>
              <a:ext cx="1525432" cy="6030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6680" tIns="106680" rIns="106680" bIns="106680" spcCol="1270" anchor="ctr"/>
            <a:lstStyle/>
            <a:p>
              <a:pPr algn="ctr" defTabSz="12446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100" b="1" i="1" dirty="0">
                  <a:solidFill>
                    <a:prstClr val="white"/>
                  </a:solidFill>
                </a:rPr>
                <a:t>Средняя зарплата (рублей)</a:t>
              </a:r>
            </a:p>
          </p:txBody>
        </p:sp>
      </p:grpSp>
      <p:grpSp>
        <p:nvGrpSpPr>
          <p:cNvPr id="130056" name="Группа 26"/>
          <p:cNvGrpSpPr>
            <a:grpSpLocks/>
          </p:cNvGrpSpPr>
          <p:nvPr/>
        </p:nvGrpSpPr>
        <p:grpSpPr bwMode="auto">
          <a:xfrm>
            <a:off x="7329488" y="1974850"/>
            <a:ext cx="1266825" cy="604838"/>
            <a:chOff x="1336" y="502272"/>
            <a:chExt cx="1589158" cy="669696"/>
          </a:xfrm>
        </p:grpSpPr>
        <p:sp>
          <p:nvSpPr>
            <p:cNvPr id="28" name="Скругленный прямоугольник 27"/>
            <p:cNvSpPr/>
            <p:nvPr/>
          </p:nvSpPr>
          <p:spPr>
            <a:xfrm>
              <a:off x="1336" y="502272"/>
              <a:ext cx="1589158" cy="669696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Скругленный прямоугольник 4"/>
            <p:cNvSpPr/>
            <p:nvPr/>
          </p:nvSpPr>
          <p:spPr>
            <a:xfrm>
              <a:off x="33199" y="535669"/>
              <a:ext cx="1525432" cy="6029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6680" tIns="106680" rIns="106680" bIns="106680" spcCol="1270" anchor="ctr"/>
            <a:lstStyle/>
            <a:p>
              <a:pPr algn="ctr" defTabSz="12446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100" b="1" i="1" dirty="0">
                  <a:solidFill>
                    <a:prstClr val="white"/>
                  </a:solidFill>
                </a:rPr>
                <a:t>Средняя зарплата (рублей)</a:t>
              </a:r>
            </a:p>
          </p:txBody>
        </p:sp>
      </p:grpSp>
      <p:sp>
        <p:nvSpPr>
          <p:cNvPr id="130057" name="TextBox 12"/>
          <p:cNvSpPr txBox="1">
            <a:spLocks noChangeArrowheads="1"/>
          </p:cNvSpPr>
          <p:nvPr/>
        </p:nvSpPr>
        <p:spPr bwMode="auto">
          <a:xfrm>
            <a:off x="4140200" y="1268413"/>
            <a:ext cx="1103313" cy="681037"/>
          </a:xfrm>
          <a:prstGeom prst="rect">
            <a:avLst/>
          </a:prstGeom>
          <a:solidFill>
            <a:schemeClr val="folHlink"/>
          </a:solidFill>
          <a:ln w="40005" algn="ctr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chemeClr val="bg1"/>
                </a:solidFill>
                <a:latin typeface="Trebuchet MS" pitchFamily="34" charset="0"/>
              </a:rPr>
              <a:t>2015 год</a:t>
            </a:r>
          </a:p>
        </p:txBody>
      </p:sp>
      <p:sp>
        <p:nvSpPr>
          <p:cNvPr id="130058" name="TextBox 29"/>
          <p:cNvSpPr txBox="1">
            <a:spLocks noChangeArrowheads="1"/>
          </p:cNvSpPr>
          <p:nvPr/>
        </p:nvSpPr>
        <p:spPr bwMode="auto">
          <a:xfrm>
            <a:off x="5724525" y="1268413"/>
            <a:ext cx="1108075" cy="681037"/>
          </a:xfrm>
          <a:prstGeom prst="rect">
            <a:avLst/>
          </a:prstGeom>
          <a:solidFill>
            <a:schemeClr val="folHlink"/>
          </a:solidFill>
          <a:ln w="40005" algn="ctr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chemeClr val="bg1"/>
                </a:solidFill>
                <a:latin typeface="Trebuchet MS" pitchFamily="34" charset="0"/>
              </a:rPr>
              <a:t>2016 год</a:t>
            </a:r>
          </a:p>
        </p:txBody>
      </p:sp>
      <p:sp>
        <p:nvSpPr>
          <p:cNvPr id="130059" name="TextBox 30"/>
          <p:cNvSpPr txBox="1">
            <a:spLocks noChangeArrowheads="1"/>
          </p:cNvSpPr>
          <p:nvPr/>
        </p:nvSpPr>
        <p:spPr bwMode="auto">
          <a:xfrm>
            <a:off x="7380288" y="1268413"/>
            <a:ext cx="1103312" cy="681037"/>
          </a:xfrm>
          <a:prstGeom prst="rect">
            <a:avLst/>
          </a:prstGeom>
          <a:solidFill>
            <a:schemeClr val="folHlink"/>
          </a:solidFill>
          <a:ln w="40005" algn="ctr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chemeClr val="bg1"/>
                </a:solidFill>
                <a:latin typeface="Trebuchet MS" pitchFamily="34" charset="0"/>
              </a:rPr>
              <a:t>2017 год</a:t>
            </a: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5495925" y="1268413"/>
            <a:ext cx="0" cy="54006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7192963" y="1266825"/>
            <a:ext cx="0" cy="54006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062" name="Rectangle 23"/>
          <p:cNvSpPr>
            <a:spLocks noChangeArrowheads="1"/>
          </p:cNvSpPr>
          <p:nvPr/>
        </p:nvSpPr>
        <p:spPr bwMode="auto">
          <a:xfrm>
            <a:off x="3851275" y="3357563"/>
            <a:ext cx="1203325" cy="8413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18409,00</a:t>
            </a:r>
          </a:p>
        </p:txBody>
      </p:sp>
      <p:sp>
        <p:nvSpPr>
          <p:cNvPr id="130063" name="Rectangle 24"/>
          <p:cNvSpPr>
            <a:spLocks noChangeArrowheads="1"/>
          </p:cNvSpPr>
          <p:nvPr/>
        </p:nvSpPr>
        <p:spPr bwMode="auto">
          <a:xfrm>
            <a:off x="5580063" y="3357563"/>
            <a:ext cx="1201737" cy="8413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22265,00</a:t>
            </a:r>
          </a:p>
        </p:txBody>
      </p:sp>
      <p:sp>
        <p:nvSpPr>
          <p:cNvPr id="130064" name="Rectangle 25"/>
          <p:cNvSpPr>
            <a:spLocks noChangeArrowheads="1"/>
          </p:cNvSpPr>
          <p:nvPr/>
        </p:nvSpPr>
        <p:spPr bwMode="auto">
          <a:xfrm>
            <a:off x="7308850" y="3357563"/>
            <a:ext cx="1130300" cy="8413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29252,00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5" name="Номер слайда 8"/>
          <p:cNvSpPr>
            <a:spLocks noGrp="1"/>
          </p:cNvSpPr>
          <p:nvPr>
            <p:ph type="sldNum" sz="quarter" idx="12"/>
          </p:nvPr>
        </p:nvSpPr>
        <p:spPr bwMode="auto">
          <a:xfrm>
            <a:off x="6251575" y="6556375"/>
            <a:ext cx="588963" cy="228600"/>
          </a:xfrm>
          <a:ln>
            <a:miter lim="800000"/>
            <a:headEnd/>
            <a:tailEnd/>
          </a:ln>
        </p:spPr>
        <p:txBody>
          <a:bodyPr wrap="square" lIns="0" tIns="0" rIns="0" bIns="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4D8F648-25F2-4C5F-A61B-9DDEB88A1B83}" type="slidenum">
              <a:rPr lang="ru-RU" sz="110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 sz="1100">
              <a:solidFill>
                <a:schemeClr val="tx2"/>
              </a:solidFill>
            </a:endParaRPr>
          </a:p>
        </p:txBody>
      </p:sp>
      <p:sp>
        <p:nvSpPr>
          <p:cNvPr id="131074" name="AutoShape 6"/>
          <p:cNvSpPr>
            <a:spLocks noChangeArrowheads="1"/>
          </p:cNvSpPr>
          <p:nvPr/>
        </p:nvSpPr>
        <p:spPr bwMode="auto">
          <a:xfrm>
            <a:off x="250825" y="2420938"/>
            <a:ext cx="1871663" cy="1081087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/>
              <a:t>Развитие культуры </a:t>
            </a:r>
          </a:p>
          <a:p>
            <a:pPr algn="ctr"/>
            <a:endParaRPr lang="ru-RU" b="1"/>
          </a:p>
          <a:p>
            <a:pPr algn="ctr"/>
            <a:r>
              <a:rPr lang="ru-RU" sz="1200" b="1"/>
              <a:t>86,4%</a:t>
            </a:r>
          </a:p>
        </p:txBody>
      </p:sp>
      <p:sp>
        <p:nvSpPr>
          <p:cNvPr id="2" name="AutoShape 7"/>
          <p:cNvSpPr>
            <a:spLocks noChangeArrowheads="1"/>
          </p:cNvSpPr>
          <p:nvPr/>
        </p:nvSpPr>
        <p:spPr bwMode="auto">
          <a:xfrm>
            <a:off x="2339975" y="2420938"/>
            <a:ext cx="2016125" cy="1081087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/>
              <a:t>Развитие муниципальной</a:t>
            </a:r>
          </a:p>
          <a:p>
            <a:pPr algn="ctr"/>
            <a:r>
              <a:rPr lang="ru-RU" sz="1200" b="1"/>
              <a:t>службы</a:t>
            </a:r>
          </a:p>
          <a:p>
            <a:pPr algn="ctr"/>
            <a:r>
              <a:rPr lang="ru-RU" sz="1200" b="1"/>
              <a:t> </a:t>
            </a:r>
            <a:r>
              <a:rPr lang="ru-RU" b="1"/>
              <a:t> </a:t>
            </a:r>
          </a:p>
          <a:p>
            <a:pPr algn="ctr"/>
            <a:r>
              <a:rPr lang="ru-RU" sz="1200" b="1"/>
              <a:t>0,6%</a:t>
            </a:r>
          </a:p>
        </p:txBody>
      </p:sp>
      <p:sp>
        <p:nvSpPr>
          <p:cNvPr id="131076" name="AutoShape 8"/>
          <p:cNvSpPr>
            <a:spLocks noChangeArrowheads="1"/>
          </p:cNvSpPr>
          <p:nvPr/>
        </p:nvSpPr>
        <p:spPr bwMode="auto">
          <a:xfrm>
            <a:off x="4643438" y="2349500"/>
            <a:ext cx="2305050" cy="1152525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/>
              <a:t>Развитие малого и среднего </a:t>
            </a:r>
          </a:p>
          <a:p>
            <a:pPr algn="ctr"/>
            <a:r>
              <a:rPr lang="ru-RU" sz="1200" b="1"/>
              <a:t>Предпринимательства</a:t>
            </a:r>
          </a:p>
          <a:p>
            <a:pPr algn="ctr"/>
            <a:r>
              <a:rPr lang="ru-RU" sz="1200" b="1"/>
              <a:t>0,1%</a:t>
            </a:r>
          </a:p>
        </p:txBody>
      </p:sp>
      <p:sp>
        <p:nvSpPr>
          <p:cNvPr id="131077" name="AutoShape 10"/>
          <p:cNvSpPr>
            <a:spLocks noChangeArrowheads="1"/>
          </p:cNvSpPr>
          <p:nvPr/>
        </p:nvSpPr>
        <p:spPr bwMode="auto">
          <a:xfrm>
            <a:off x="250825" y="4292600"/>
            <a:ext cx="1800225" cy="1152525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/>
              <a:t>Благоустройство</a:t>
            </a:r>
          </a:p>
          <a:p>
            <a:pPr algn="ctr"/>
            <a:r>
              <a:rPr lang="ru-RU" sz="1200" b="1"/>
              <a:t> территории </a:t>
            </a:r>
          </a:p>
          <a:p>
            <a:pPr algn="ctr"/>
            <a:r>
              <a:rPr lang="ru-RU" b="1"/>
              <a:t> </a:t>
            </a:r>
            <a:r>
              <a:rPr lang="ru-RU" sz="1200" b="1"/>
              <a:t>11,2%</a:t>
            </a:r>
          </a:p>
        </p:txBody>
      </p:sp>
      <p:sp>
        <p:nvSpPr>
          <p:cNvPr id="131078" name="AutoShape 11"/>
          <p:cNvSpPr>
            <a:spLocks noChangeArrowheads="1"/>
          </p:cNvSpPr>
          <p:nvPr/>
        </p:nvSpPr>
        <p:spPr bwMode="auto">
          <a:xfrm>
            <a:off x="2339975" y="4365625"/>
            <a:ext cx="1944688" cy="10795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/>
              <a:t>Пожарная безопасность</a:t>
            </a:r>
          </a:p>
          <a:p>
            <a:pPr algn="ctr"/>
            <a:r>
              <a:rPr lang="ru-RU" sz="1200" b="1"/>
              <a:t>0,2%</a:t>
            </a:r>
          </a:p>
        </p:txBody>
      </p:sp>
      <p:sp>
        <p:nvSpPr>
          <p:cNvPr id="131079" name="AutoShape 14"/>
          <p:cNvSpPr>
            <a:spLocks noChangeArrowheads="1"/>
          </p:cNvSpPr>
          <p:nvPr/>
        </p:nvSpPr>
        <p:spPr bwMode="auto">
          <a:xfrm>
            <a:off x="4572000" y="4365625"/>
            <a:ext cx="2232025" cy="10414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/>
              <a:t>Развитие</a:t>
            </a:r>
          </a:p>
          <a:p>
            <a:pPr algn="ctr"/>
            <a:r>
              <a:rPr lang="ru-RU" sz="1200" b="1"/>
              <a:t> физической культуры и </a:t>
            </a:r>
          </a:p>
          <a:p>
            <a:pPr algn="ctr"/>
            <a:r>
              <a:rPr lang="ru-RU" sz="1200" b="1"/>
              <a:t>спорта</a:t>
            </a:r>
          </a:p>
          <a:p>
            <a:pPr algn="ctr"/>
            <a:r>
              <a:rPr lang="ru-RU" sz="1200" b="1"/>
              <a:t>1,5%</a:t>
            </a:r>
            <a:r>
              <a:rPr lang="ru-RU" b="1"/>
              <a:t> </a:t>
            </a:r>
          </a:p>
        </p:txBody>
      </p:sp>
      <p:sp>
        <p:nvSpPr>
          <p:cNvPr id="131080" name="AutoShape 16"/>
          <p:cNvSpPr>
            <a:spLocks noChangeArrowheads="1"/>
          </p:cNvSpPr>
          <p:nvPr/>
        </p:nvSpPr>
        <p:spPr bwMode="auto">
          <a:xfrm>
            <a:off x="250825" y="333375"/>
            <a:ext cx="8497888" cy="15113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Доля муниципальных программ в общем объеме расходов,</a:t>
            </a:r>
          </a:p>
          <a:p>
            <a:pPr algn="ctr"/>
            <a:r>
              <a:rPr lang="ru-RU" b="1"/>
              <a:t>запланированных на реализацию муниципальных программ</a:t>
            </a:r>
          </a:p>
          <a:p>
            <a:pPr algn="ctr"/>
            <a:r>
              <a:rPr lang="ru-RU" b="1"/>
              <a:t>Зоринского сельсовета в 2015 году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Номер слайда 8"/>
          <p:cNvSpPr>
            <a:spLocks noGrp="1"/>
          </p:cNvSpPr>
          <p:nvPr>
            <p:ph type="sldNum" sz="quarter" idx="12"/>
          </p:nvPr>
        </p:nvSpPr>
        <p:spPr bwMode="auto">
          <a:xfrm>
            <a:off x="6251575" y="6556375"/>
            <a:ext cx="588963" cy="228600"/>
          </a:xfrm>
          <a:ln>
            <a:miter lim="800000"/>
            <a:headEnd/>
            <a:tailEnd/>
          </a:ln>
        </p:spPr>
        <p:txBody>
          <a:bodyPr wrap="square" lIns="0" tIns="0" rIns="0" bIns="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F7CD62F-3A99-4318-8A72-9A379EF640D0}" type="slidenum">
              <a:rPr lang="ru-RU" sz="110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 sz="1100">
              <a:solidFill>
                <a:schemeClr val="tx2"/>
              </a:solidFill>
            </a:endParaRPr>
          </a:p>
        </p:txBody>
      </p:sp>
      <p:graphicFrame>
        <p:nvGraphicFramePr>
          <p:cNvPr id="132101" name="Object 5"/>
          <p:cNvGraphicFramePr>
            <a:graphicFrameLocks/>
          </p:cNvGraphicFramePr>
          <p:nvPr/>
        </p:nvGraphicFramePr>
        <p:xfrm>
          <a:off x="296863" y="1916113"/>
          <a:ext cx="8847137" cy="5943600"/>
        </p:xfrm>
        <a:graphic>
          <a:graphicData uri="http://schemas.openxmlformats.org/presentationml/2006/ole">
            <p:oleObj spid="_x0000_s132101" name="Диаграмма" r:id="rId4" imgW="8734477" imgH="5876994" progId="Excel.Chart.8">
              <p:embed/>
            </p:oleObj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>
            <a:off x="3219450" y="3332163"/>
            <a:ext cx="817563" cy="14287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 rot="521190">
            <a:off x="3122613" y="2851150"/>
            <a:ext cx="1011237" cy="3778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>
                <a:solidFill>
                  <a:srgbClr val="000000"/>
                </a:solidFill>
                <a:latin typeface="Trebuchet MS" pitchFamily="34" charset="0"/>
                <a:cs typeface="Arial" charset="0"/>
              </a:rPr>
              <a:t>39,4 %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9388" y="2443163"/>
            <a:ext cx="1152525" cy="30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 err="1"/>
              <a:t>тыс.руб</a:t>
            </a:r>
            <a:r>
              <a:rPr lang="ru-RU" sz="1400" b="1" i="1" dirty="0"/>
              <a:t>.</a:t>
            </a:r>
          </a:p>
        </p:txBody>
      </p:sp>
      <p:sp>
        <p:nvSpPr>
          <p:cNvPr id="132108" name="AutoShape 14"/>
          <p:cNvSpPr>
            <a:spLocks noChangeArrowheads="1"/>
          </p:cNvSpPr>
          <p:nvPr/>
        </p:nvSpPr>
        <p:spPr bwMode="auto">
          <a:xfrm>
            <a:off x="755650" y="836613"/>
            <a:ext cx="7777163" cy="936625"/>
          </a:xfrm>
          <a:prstGeom prst="wedgeRoundRectCallout">
            <a:avLst>
              <a:gd name="adj1" fmla="val 9991"/>
              <a:gd name="adj2" fmla="val 35764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i="1"/>
              <a:t>Объем бюджетных ассигнований на реализацию муниципальных</a:t>
            </a:r>
          </a:p>
          <a:p>
            <a:pPr algn="ctr"/>
            <a:r>
              <a:rPr lang="ru-RU" b="1" i="1"/>
              <a:t>программ в 2014-2015 годах</a:t>
            </a:r>
          </a:p>
        </p:txBody>
      </p:sp>
      <p:pic>
        <p:nvPicPr>
          <p:cNvPr id="132109" name="Picture 16" descr="1390316433_gp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56325" y="3860800"/>
            <a:ext cx="2736850" cy="272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-252413" y="620713"/>
            <a:ext cx="8362951" cy="1152525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400" b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Динамика расходов бюджета </a:t>
            </a:r>
            <a:br>
              <a:rPr lang="ru-RU" sz="2400" b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</a:br>
            <a:r>
              <a:rPr lang="ru-RU" sz="2400" b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Зоринского сельсовета Обоянского района </a:t>
            </a:r>
            <a:br>
              <a:rPr lang="ru-RU" sz="2400" b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</a:br>
            <a:r>
              <a:rPr lang="ru-RU" sz="2400" b="1" smtClean="0">
                <a:solidFill>
                  <a:srgbClr val="E46C0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на культуру</a:t>
            </a:r>
            <a:endParaRPr lang="ru-RU" sz="2400" smtClean="0">
              <a:solidFill>
                <a:srgbClr val="E46C0A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134147" name="Object 3"/>
          <p:cNvGraphicFramePr>
            <a:graphicFrameLocks noGrp="1"/>
          </p:cNvGraphicFramePr>
          <p:nvPr>
            <p:ph idx="1"/>
          </p:nvPr>
        </p:nvGraphicFramePr>
        <p:xfrm>
          <a:off x="3175" y="1952625"/>
          <a:ext cx="7454900" cy="4830763"/>
        </p:xfrm>
        <a:graphic>
          <a:graphicData uri="http://schemas.openxmlformats.org/presentationml/2006/ole">
            <p:oleObj spid="_x0000_s134147" name="Диаграмма" r:id="rId3" imgW="7467644" imgH="4838829" progId="Excel.Chart.8">
              <p:embed/>
            </p:oleObj>
          </a:graphicData>
        </a:graphic>
      </p:graphicFrame>
      <p:sp>
        <p:nvSpPr>
          <p:cNvPr id="134148" name="Номер слайда 8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1EB592-CB6F-4CD1-BBED-5E14B37C555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Номер слайда 8"/>
          <p:cNvSpPr>
            <a:spLocks noGrp="1"/>
          </p:cNvSpPr>
          <p:nvPr>
            <p:ph type="sldNum" sz="quarter" idx="12"/>
          </p:nvPr>
        </p:nvSpPr>
        <p:spPr bwMode="auto">
          <a:xfrm>
            <a:off x="6251575" y="6556375"/>
            <a:ext cx="588963" cy="228600"/>
          </a:xfrm>
          <a:ln>
            <a:miter lim="800000"/>
            <a:headEnd/>
            <a:tailEnd/>
          </a:ln>
        </p:spPr>
        <p:txBody>
          <a:bodyPr wrap="square" lIns="0" tIns="0" rIns="0" bIns="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F5943EE-29BB-4695-8F9B-5E52D3EA214C}" type="slidenum">
              <a:rPr lang="ru-RU" sz="110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z="1100">
              <a:solidFill>
                <a:schemeClr val="tx2"/>
              </a:solidFill>
            </a:endParaRPr>
          </a:p>
        </p:txBody>
      </p:sp>
      <p:sp>
        <p:nvSpPr>
          <p:cNvPr id="3" name="Овал 2"/>
          <p:cNvSpPr>
            <a:spLocks noChangeArrowheads="1"/>
          </p:cNvSpPr>
          <p:nvPr/>
        </p:nvSpPr>
        <p:spPr bwMode="auto">
          <a:xfrm>
            <a:off x="2809875" y="3343275"/>
            <a:ext cx="3168650" cy="3068638"/>
          </a:xfrm>
          <a:prstGeom prst="ellipse">
            <a:avLst/>
          </a:prstGeom>
          <a:solidFill>
            <a:schemeClr val="folHlink"/>
          </a:solidFill>
          <a:ln w="40000" algn="ctr">
            <a:solidFill>
              <a:srgbClr val="862A4A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7" name="Скругленный прямоугольник 6"/>
          <p:cNvSpPr>
            <a:spLocks noChangeArrowheads="1"/>
          </p:cNvSpPr>
          <p:nvPr/>
        </p:nvSpPr>
        <p:spPr bwMode="auto">
          <a:xfrm>
            <a:off x="177800" y="692150"/>
            <a:ext cx="2879725" cy="1512888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40000" algn="ctr">
            <a:solidFill>
              <a:srgbClr val="862A4A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11" name="Скругленный прямоугольник 10"/>
          <p:cNvSpPr>
            <a:spLocks noChangeArrowheads="1"/>
          </p:cNvSpPr>
          <p:nvPr/>
        </p:nvSpPr>
        <p:spPr bwMode="auto">
          <a:xfrm>
            <a:off x="179388" y="2565400"/>
            <a:ext cx="2162175" cy="42926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40000" algn="ctr">
            <a:solidFill>
              <a:srgbClr val="862A4A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12" name="Скругленный прямоугольник 11"/>
          <p:cNvSpPr>
            <a:spLocks noChangeArrowheads="1"/>
          </p:cNvSpPr>
          <p:nvPr/>
        </p:nvSpPr>
        <p:spPr bwMode="auto">
          <a:xfrm>
            <a:off x="6588125" y="3500438"/>
            <a:ext cx="2365375" cy="15494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40000" algn="ctr">
            <a:solidFill>
              <a:srgbClr val="862A4A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110598" name="TextBox 12"/>
          <p:cNvSpPr txBox="1">
            <a:spLocks noChangeArrowheads="1"/>
          </p:cNvSpPr>
          <p:nvPr/>
        </p:nvSpPr>
        <p:spPr bwMode="auto">
          <a:xfrm>
            <a:off x="6796088" y="3716338"/>
            <a:ext cx="2024062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solidFill>
                  <a:srgbClr val="FFFFFF"/>
                </a:solidFill>
                <a:latin typeface="Trebuchet MS" pitchFamily="34" charset="0"/>
              </a:rPr>
              <a:t>Муниципальные программы Зоринского сельсовета</a:t>
            </a:r>
          </a:p>
        </p:txBody>
      </p:sp>
      <p:sp>
        <p:nvSpPr>
          <p:cNvPr id="110599" name="TextBox 14"/>
          <p:cNvSpPr txBox="1">
            <a:spLocks noChangeArrowheads="1"/>
          </p:cNvSpPr>
          <p:nvPr/>
        </p:nvSpPr>
        <p:spPr bwMode="auto">
          <a:xfrm>
            <a:off x="250825" y="2708275"/>
            <a:ext cx="2017713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solidFill>
                  <a:srgbClr val="FFFFFF"/>
                </a:solidFill>
                <a:latin typeface="Trebuchet MS" pitchFamily="34" charset="0"/>
              </a:rPr>
              <a:t>Прогноз</a:t>
            </a:r>
          </a:p>
          <a:p>
            <a:pPr algn="ctr"/>
            <a:r>
              <a:rPr lang="ru-RU" sz="1600">
                <a:solidFill>
                  <a:srgbClr val="FFFFFF"/>
                </a:solidFill>
                <a:latin typeface="Trebuchet MS" pitchFamily="34" charset="0"/>
              </a:rPr>
              <a:t>социально-</a:t>
            </a:r>
          </a:p>
          <a:p>
            <a:pPr algn="ctr"/>
            <a:r>
              <a:rPr lang="ru-RU" sz="1600">
                <a:solidFill>
                  <a:srgbClr val="FFFFFF"/>
                </a:solidFill>
                <a:latin typeface="Trebuchet MS" pitchFamily="34" charset="0"/>
              </a:rPr>
              <a:t>экономического</a:t>
            </a:r>
          </a:p>
          <a:p>
            <a:pPr algn="ctr"/>
            <a:r>
              <a:rPr lang="ru-RU" sz="1600">
                <a:solidFill>
                  <a:srgbClr val="FFFFFF"/>
                </a:solidFill>
                <a:latin typeface="Trebuchet MS" pitchFamily="34" charset="0"/>
              </a:rPr>
              <a:t>развития</a:t>
            </a:r>
          </a:p>
          <a:p>
            <a:pPr algn="ctr"/>
            <a:r>
              <a:rPr lang="ru-RU" sz="1600">
                <a:solidFill>
                  <a:srgbClr val="FFFFFF"/>
                </a:solidFill>
                <a:latin typeface="Trebuchet MS" pitchFamily="34" charset="0"/>
              </a:rPr>
              <a:t>Зоринскогосельсовета на 2015-2017 годы</a:t>
            </a:r>
          </a:p>
          <a:p>
            <a:pPr algn="ctr"/>
            <a:r>
              <a:rPr lang="ru-RU" sz="1600">
                <a:solidFill>
                  <a:srgbClr val="FFFFFF"/>
                </a:solidFill>
              </a:rPr>
              <a:t>(Постановление Администрации  Зоринского сельсовета 31.10.2014 №94</a:t>
            </a:r>
          </a:p>
          <a:p>
            <a:pPr algn="ctr"/>
            <a:endParaRPr lang="ru-RU" sz="1600">
              <a:solidFill>
                <a:srgbClr val="FFFFFF"/>
              </a:solidFill>
              <a:latin typeface="Trebuchet MS" pitchFamily="34" charset="0"/>
            </a:endParaRPr>
          </a:p>
        </p:txBody>
      </p:sp>
      <p:sp>
        <p:nvSpPr>
          <p:cNvPr id="110600" name="TextBox 15"/>
          <p:cNvSpPr txBox="1">
            <a:spLocks noChangeArrowheads="1"/>
          </p:cNvSpPr>
          <p:nvPr/>
        </p:nvSpPr>
        <p:spPr bwMode="auto">
          <a:xfrm>
            <a:off x="319088" y="766763"/>
            <a:ext cx="2609850" cy="131445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solidFill>
                  <a:srgbClr val="FFFFFF"/>
                </a:solidFill>
                <a:latin typeface="Trebuchet MS" pitchFamily="34" charset="0"/>
              </a:rPr>
              <a:t>Бюджетное послание</a:t>
            </a:r>
          </a:p>
          <a:p>
            <a:pPr algn="ctr"/>
            <a:r>
              <a:rPr lang="ru-RU" sz="1600">
                <a:solidFill>
                  <a:srgbClr val="FFFFFF"/>
                </a:solidFill>
                <a:latin typeface="Trebuchet MS" pitchFamily="34" charset="0"/>
              </a:rPr>
              <a:t>Президента РФ от 03 июля 2014 года</a:t>
            </a:r>
          </a:p>
          <a:p>
            <a:pPr algn="ctr"/>
            <a:r>
              <a:rPr lang="ru-RU" sz="1600">
                <a:solidFill>
                  <a:srgbClr val="FFFFFF"/>
                </a:solidFill>
                <a:latin typeface="Trebuchet MS" pitchFamily="34" charset="0"/>
              </a:rPr>
              <a:t>«О бюджетной политике в 2015-2017 годах»</a:t>
            </a:r>
          </a:p>
        </p:txBody>
      </p:sp>
      <p:sp>
        <p:nvSpPr>
          <p:cNvPr id="110601" name="TextBox 17"/>
          <p:cNvSpPr txBox="1">
            <a:spLocks noChangeArrowheads="1"/>
          </p:cNvSpPr>
          <p:nvPr/>
        </p:nvSpPr>
        <p:spPr bwMode="auto">
          <a:xfrm>
            <a:off x="3257550" y="3613150"/>
            <a:ext cx="2303463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solidFill>
                  <a:srgbClr val="FFFFFF"/>
                </a:solidFill>
                <a:latin typeface="Trebuchet MS" pitchFamily="34" charset="0"/>
              </a:rPr>
              <a:t>Основа формирования</a:t>
            </a:r>
          </a:p>
          <a:p>
            <a:pPr algn="ctr"/>
            <a:r>
              <a:rPr lang="ru-RU" sz="1600">
                <a:solidFill>
                  <a:srgbClr val="FFFFFF"/>
                </a:solidFill>
                <a:latin typeface="Trebuchet MS" pitchFamily="34" charset="0"/>
              </a:rPr>
              <a:t>проекта бюджета Зоринского сельсовета</a:t>
            </a:r>
          </a:p>
          <a:p>
            <a:pPr algn="ctr"/>
            <a:r>
              <a:rPr lang="ru-RU" sz="1600">
                <a:solidFill>
                  <a:srgbClr val="FFFFFF"/>
                </a:solidFill>
                <a:latin typeface="Trebuchet MS" pitchFamily="34" charset="0"/>
              </a:rPr>
              <a:t>Обоянского района на 2015 год и плановый период 2016 и 2017 годов</a:t>
            </a:r>
          </a:p>
        </p:txBody>
      </p:sp>
      <p:sp>
        <p:nvSpPr>
          <p:cNvPr id="10" name="Скругленный прямоугольник 9"/>
          <p:cNvSpPr>
            <a:spLocks noChangeArrowheads="1"/>
          </p:cNvSpPr>
          <p:nvPr/>
        </p:nvSpPr>
        <p:spPr bwMode="auto">
          <a:xfrm>
            <a:off x="3203575" y="549275"/>
            <a:ext cx="2381250" cy="2409825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40000" algn="ctr">
            <a:solidFill>
              <a:srgbClr val="862A4A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110603" name="TextBox 16"/>
          <p:cNvSpPr txBox="1">
            <a:spLocks noChangeArrowheads="1"/>
          </p:cNvSpPr>
          <p:nvPr/>
        </p:nvSpPr>
        <p:spPr bwMode="auto">
          <a:xfrm>
            <a:off x="3073400" y="766763"/>
            <a:ext cx="2597150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36000">
            <a:spAutoFit/>
          </a:bodyPr>
          <a:lstStyle/>
          <a:p>
            <a:pPr algn="ctr"/>
            <a:r>
              <a:rPr lang="ru-RU" sz="1600">
                <a:solidFill>
                  <a:srgbClr val="FFFFFF"/>
                </a:solidFill>
                <a:latin typeface="Trebuchet MS" pitchFamily="34" charset="0"/>
              </a:rPr>
              <a:t>Основные направления бюджетной и налоговой политики Зоринского сельсовета на 2015-2017 годы (Постановление Администрации  Зоринского сельсовета 31.10.2014 №93</a:t>
            </a:r>
          </a:p>
        </p:txBody>
      </p:sp>
      <p:sp>
        <p:nvSpPr>
          <p:cNvPr id="20" name="Стрелка вниз 19"/>
          <p:cNvSpPr>
            <a:spLocks noChangeArrowheads="1"/>
          </p:cNvSpPr>
          <p:nvPr/>
        </p:nvSpPr>
        <p:spPr bwMode="auto">
          <a:xfrm rot="3756982">
            <a:off x="5720556" y="3534569"/>
            <a:ext cx="506413" cy="1120775"/>
          </a:xfrm>
          <a:prstGeom prst="downArrow">
            <a:avLst>
              <a:gd name="adj1" fmla="val 50000"/>
              <a:gd name="adj2" fmla="val 50001"/>
            </a:avLst>
          </a:prstGeom>
          <a:solidFill>
            <a:schemeClr val="folHlink"/>
          </a:solidFill>
          <a:ln w="40000" algn="ctr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21" name="Стрелка вниз 20"/>
          <p:cNvSpPr>
            <a:spLocks noChangeArrowheads="1"/>
          </p:cNvSpPr>
          <p:nvPr/>
        </p:nvSpPr>
        <p:spPr bwMode="auto">
          <a:xfrm rot="-2003189">
            <a:off x="2532063" y="2198688"/>
            <a:ext cx="506412" cy="165735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folHlink"/>
          </a:solidFill>
          <a:ln w="400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22" name="Стрелка вниз 21"/>
          <p:cNvSpPr>
            <a:spLocks noChangeArrowheads="1"/>
          </p:cNvSpPr>
          <p:nvPr/>
        </p:nvSpPr>
        <p:spPr bwMode="auto">
          <a:xfrm rot="-3807078">
            <a:off x="2418556" y="3926682"/>
            <a:ext cx="506413" cy="1117600"/>
          </a:xfrm>
          <a:prstGeom prst="downArrow">
            <a:avLst>
              <a:gd name="adj1" fmla="val 50000"/>
              <a:gd name="adj2" fmla="val 50003"/>
            </a:avLst>
          </a:prstGeom>
          <a:solidFill>
            <a:schemeClr val="folHlink"/>
          </a:solidFill>
          <a:ln w="40000" algn="ctr">
            <a:solidFill>
              <a:schemeClr val="tx1"/>
            </a:solidFill>
            <a:miter lim="800000"/>
            <a:headEnd/>
            <a:tailEnd/>
          </a:ln>
        </p:spPr>
        <p:txBody>
          <a:bodyPr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23" name="Стрелка вниз 22"/>
          <p:cNvSpPr>
            <a:spLocks noChangeArrowheads="1"/>
          </p:cNvSpPr>
          <p:nvPr/>
        </p:nvSpPr>
        <p:spPr bwMode="auto">
          <a:xfrm rot="-1442589">
            <a:off x="3516313" y="3013075"/>
            <a:ext cx="506412" cy="768350"/>
          </a:xfrm>
          <a:prstGeom prst="downArrow">
            <a:avLst>
              <a:gd name="adj1" fmla="val 50000"/>
              <a:gd name="adj2" fmla="val 49999"/>
            </a:avLst>
          </a:prstGeom>
          <a:solidFill>
            <a:schemeClr val="folHlink"/>
          </a:solidFill>
          <a:ln w="400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Номер слайда 8"/>
          <p:cNvSpPr>
            <a:spLocks noGrp="1"/>
          </p:cNvSpPr>
          <p:nvPr>
            <p:ph type="sldNum" sz="quarter" idx="12"/>
          </p:nvPr>
        </p:nvSpPr>
        <p:spPr bwMode="auto">
          <a:xfrm>
            <a:off x="6251575" y="6556375"/>
            <a:ext cx="588963" cy="228600"/>
          </a:xfrm>
          <a:ln>
            <a:miter lim="800000"/>
            <a:headEnd/>
            <a:tailEnd/>
          </a:ln>
        </p:spPr>
        <p:txBody>
          <a:bodyPr wrap="square" lIns="0" tIns="0" rIns="0" bIns="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6F04FB-FA56-4D41-8815-002A47E153DB}" type="slidenum">
              <a:rPr lang="ru-RU" sz="110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z="1100">
              <a:solidFill>
                <a:schemeClr val="tx2"/>
              </a:solidFill>
            </a:endParaRPr>
          </a:p>
        </p:txBody>
      </p:sp>
      <p:sp>
        <p:nvSpPr>
          <p:cNvPr id="111618" name="Rectangle 7"/>
          <p:cNvSpPr>
            <a:spLocks noChangeArrowheads="1"/>
          </p:cNvSpPr>
          <p:nvPr/>
        </p:nvSpPr>
        <p:spPr bwMode="auto">
          <a:xfrm>
            <a:off x="684213" y="620713"/>
            <a:ext cx="7993062" cy="1203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БЮДЖЕТ НА 2015 ГОД И ПЛАНОВЫЙ ПЕРИОД 2016 И 2017 ГОДОВ </a:t>
            </a:r>
          </a:p>
          <a:p>
            <a:pPr algn="ctr"/>
            <a:r>
              <a:rPr lang="ru-RU" b="1"/>
              <a:t>НАПРАВЛЕН НА РЕШЕНИЕ СЛЕДУЮЩИХ КЛЮЧЕВЫХ ЗАДАЧ:</a:t>
            </a:r>
          </a:p>
        </p:txBody>
      </p:sp>
      <p:grpSp>
        <p:nvGrpSpPr>
          <p:cNvPr id="111619" name="Group 9"/>
          <p:cNvGrpSpPr>
            <a:grpSpLocks/>
          </p:cNvGrpSpPr>
          <p:nvPr/>
        </p:nvGrpSpPr>
        <p:grpSpPr bwMode="auto">
          <a:xfrm>
            <a:off x="323850" y="1916113"/>
            <a:ext cx="8640763" cy="865187"/>
            <a:chOff x="204" y="1162"/>
            <a:chExt cx="5443" cy="590"/>
          </a:xfrm>
        </p:grpSpPr>
        <p:sp>
          <p:nvSpPr>
            <p:cNvPr id="111632" name="Rectangle 7"/>
            <p:cNvSpPr>
              <a:spLocks noChangeArrowheads="1"/>
            </p:cNvSpPr>
            <p:nvPr/>
          </p:nvSpPr>
          <p:spPr bwMode="auto">
            <a:xfrm>
              <a:off x="204" y="1253"/>
              <a:ext cx="5443" cy="408"/>
            </a:xfrm>
            <a:prstGeom prst="rect">
              <a:avLst/>
            </a:prstGeom>
            <a:solidFill>
              <a:srgbClr val="FFFF00">
                <a:alpha val="27843"/>
              </a:srgbClr>
            </a:solidFill>
            <a:ln w="50800">
              <a:solidFill>
                <a:srgbClr val="00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1633" name="AutoShape 8"/>
            <p:cNvSpPr>
              <a:spLocks noChangeArrowheads="1"/>
            </p:cNvSpPr>
            <p:nvPr/>
          </p:nvSpPr>
          <p:spPr bwMode="auto">
            <a:xfrm>
              <a:off x="295" y="1162"/>
              <a:ext cx="5261" cy="59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400" b="1"/>
                <a:t>Обеспечение устойчивости и сбалансированности бюджетной системы в целях </a:t>
              </a:r>
            </a:p>
            <a:p>
              <a:pPr algn="ctr"/>
              <a:r>
                <a:rPr lang="ru-RU" sz="1400" b="1"/>
                <a:t>гарантированного исполнения действующих и принимаемых расходных обязательств</a:t>
              </a:r>
              <a:r>
                <a:rPr lang="ru-RU"/>
                <a:t> </a:t>
              </a:r>
            </a:p>
          </p:txBody>
        </p:sp>
      </p:grpSp>
      <p:grpSp>
        <p:nvGrpSpPr>
          <p:cNvPr id="111620" name="Group 10"/>
          <p:cNvGrpSpPr>
            <a:grpSpLocks/>
          </p:cNvGrpSpPr>
          <p:nvPr/>
        </p:nvGrpSpPr>
        <p:grpSpPr bwMode="auto">
          <a:xfrm>
            <a:off x="323850" y="2852738"/>
            <a:ext cx="8640763" cy="865187"/>
            <a:chOff x="204" y="1162"/>
            <a:chExt cx="5443" cy="590"/>
          </a:xfrm>
        </p:grpSpPr>
        <p:sp>
          <p:nvSpPr>
            <p:cNvPr id="111630" name="Rectangle 11"/>
            <p:cNvSpPr>
              <a:spLocks noChangeArrowheads="1"/>
            </p:cNvSpPr>
            <p:nvPr/>
          </p:nvSpPr>
          <p:spPr bwMode="auto">
            <a:xfrm>
              <a:off x="204" y="1253"/>
              <a:ext cx="5443" cy="408"/>
            </a:xfrm>
            <a:prstGeom prst="rect">
              <a:avLst/>
            </a:prstGeom>
            <a:solidFill>
              <a:srgbClr val="FFFF00">
                <a:alpha val="27843"/>
              </a:srgbClr>
            </a:solidFill>
            <a:ln w="50800">
              <a:solidFill>
                <a:srgbClr val="00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1631" name="AutoShape 12"/>
            <p:cNvSpPr>
              <a:spLocks noChangeArrowheads="1"/>
            </p:cNvSpPr>
            <p:nvPr/>
          </p:nvSpPr>
          <p:spPr bwMode="auto">
            <a:xfrm>
              <a:off x="295" y="1162"/>
              <a:ext cx="5261" cy="59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400" b="1"/>
                <a:t>Повышение эффективности бюджетной политики, в том числе за счет роста </a:t>
              </a:r>
            </a:p>
            <a:p>
              <a:pPr algn="ctr"/>
              <a:r>
                <a:rPr lang="ru-RU" sz="1400" b="1"/>
                <a:t>эффективности бюджетных расходов, обеспечения адресности </a:t>
              </a:r>
            </a:p>
            <a:p>
              <a:pPr algn="ctr"/>
              <a:r>
                <a:rPr lang="ru-RU" sz="1400" b="1"/>
                <a:t>социальной помощи, проведения структурных реформ в социальной сфере </a:t>
              </a:r>
            </a:p>
          </p:txBody>
        </p:sp>
      </p:grpSp>
      <p:grpSp>
        <p:nvGrpSpPr>
          <p:cNvPr id="111621" name="Group 13" descr="иоро"/>
          <p:cNvGrpSpPr>
            <a:grpSpLocks/>
          </p:cNvGrpSpPr>
          <p:nvPr/>
        </p:nvGrpSpPr>
        <p:grpSpPr bwMode="auto">
          <a:xfrm>
            <a:off x="323850" y="3789363"/>
            <a:ext cx="8640763" cy="865187"/>
            <a:chOff x="204" y="1162"/>
            <a:chExt cx="5443" cy="590"/>
          </a:xfrm>
        </p:grpSpPr>
        <p:sp>
          <p:nvSpPr>
            <p:cNvPr id="111628" name="Rectangle 14"/>
            <p:cNvSpPr>
              <a:spLocks noChangeArrowheads="1"/>
            </p:cNvSpPr>
            <p:nvPr/>
          </p:nvSpPr>
          <p:spPr bwMode="auto">
            <a:xfrm>
              <a:off x="204" y="1253"/>
              <a:ext cx="5443" cy="408"/>
            </a:xfrm>
            <a:prstGeom prst="rect">
              <a:avLst/>
            </a:prstGeom>
            <a:solidFill>
              <a:srgbClr val="FFFF00">
                <a:alpha val="27843"/>
              </a:srgbClr>
            </a:solidFill>
            <a:ln w="50800">
              <a:solidFill>
                <a:srgbClr val="00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1629" name="AutoShape 15"/>
            <p:cNvSpPr>
              <a:spLocks noChangeArrowheads="1"/>
            </p:cNvSpPr>
            <p:nvPr/>
          </p:nvSpPr>
          <p:spPr bwMode="auto">
            <a:xfrm>
              <a:off x="295" y="1162"/>
              <a:ext cx="5261" cy="59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400" b="1"/>
                <a:t>Соответствие финансовых возможностей Зоринского сельсовета</a:t>
              </a:r>
            </a:p>
            <a:p>
              <a:pPr algn="ctr"/>
              <a:r>
                <a:rPr lang="ru-RU" sz="1400" b="1"/>
                <a:t>ключевым направлениям развития </a:t>
              </a:r>
            </a:p>
          </p:txBody>
        </p:sp>
      </p:grpSp>
      <p:grpSp>
        <p:nvGrpSpPr>
          <p:cNvPr id="111622" name="Group 16"/>
          <p:cNvGrpSpPr>
            <a:grpSpLocks/>
          </p:cNvGrpSpPr>
          <p:nvPr/>
        </p:nvGrpSpPr>
        <p:grpSpPr bwMode="auto">
          <a:xfrm>
            <a:off x="323850" y="4724400"/>
            <a:ext cx="8640763" cy="865188"/>
            <a:chOff x="204" y="1162"/>
            <a:chExt cx="5443" cy="590"/>
          </a:xfrm>
        </p:grpSpPr>
        <p:sp>
          <p:nvSpPr>
            <p:cNvPr id="111626" name="Rectangle 17"/>
            <p:cNvSpPr>
              <a:spLocks noChangeArrowheads="1"/>
            </p:cNvSpPr>
            <p:nvPr/>
          </p:nvSpPr>
          <p:spPr bwMode="auto">
            <a:xfrm>
              <a:off x="204" y="1253"/>
              <a:ext cx="5443" cy="408"/>
            </a:xfrm>
            <a:prstGeom prst="rect">
              <a:avLst/>
            </a:prstGeom>
            <a:solidFill>
              <a:srgbClr val="FFFF00">
                <a:alpha val="27843"/>
              </a:srgbClr>
            </a:solidFill>
            <a:ln w="50800">
              <a:solidFill>
                <a:srgbClr val="00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1627" name="AutoShape 18"/>
            <p:cNvSpPr>
              <a:spLocks noChangeArrowheads="1"/>
            </p:cNvSpPr>
            <p:nvPr/>
          </p:nvSpPr>
          <p:spPr bwMode="auto">
            <a:xfrm>
              <a:off x="295" y="1162"/>
              <a:ext cx="5261" cy="59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400" b="1"/>
                <a:t>Повышение роли бюджетной политики для поддержки экономического роста</a:t>
              </a:r>
              <a:r>
                <a:rPr lang="ru-RU"/>
                <a:t> </a:t>
              </a:r>
            </a:p>
          </p:txBody>
        </p:sp>
      </p:grpSp>
      <p:grpSp>
        <p:nvGrpSpPr>
          <p:cNvPr id="111623" name="Group 19"/>
          <p:cNvGrpSpPr>
            <a:grpSpLocks/>
          </p:cNvGrpSpPr>
          <p:nvPr/>
        </p:nvGrpSpPr>
        <p:grpSpPr bwMode="auto">
          <a:xfrm>
            <a:off x="323850" y="5661025"/>
            <a:ext cx="8640763" cy="865188"/>
            <a:chOff x="204" y="1162"/>
            <a:chExt cx="5443" cy="590"/>
          </a:xfrm>
        </p:grpSpPr>
        <p:sp>
          <p:nvSpPr>
            <p:cNvPr id="111624" name="Rectangle 20"/>
            <p:cNvSpPr>
              <a:spLocks noChangeArrowheads="1"/>
            </p:cNvSpPr>
            <p:nvPr/>
          </p:nvSpPr>
          <p:spPr bwMode="auto">
            <a:xfrm>
              <a:off x="204" y="1253"/>
              <a:ext cx="5443" cy="408"/>
            </a:xfrm>
            <a:prstGeom prst="rect">
              <a:avLst/>
            </a:prstGeom>
            <a:solidFill>
              <a:srgbClr val="FFFF00">
                <a:alpha val="27843"/>
              </a:srgbClr>
            </a:solidFill>
            <a:ln w="50800">
              <a:solidFill>
                <a:srgbClr val="00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1625" name="AutoShape 21"/>
            <p:cNvSpPr>
              <a:spLocks noChangeArrowheads="1"/>
            </p:cNvSpPr>
            <p:nvPr/>
          </p:nvSpPr>
          <p:spPr bwMode="auto">
            <a:xfrm>
              <a:off x="295" y="1162"/>
              <a:ext cx="5261" cy="59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400" b="1"/>
                <a:t>Повышение прозрачности и открытости бюджетного процесса</a:t>
              </a:r>
            </a:p>
          </p:txBody>
        </p:sp>
      </p:grp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8" name="Picture 4" descr="D:\Users\Volzhenina\Desktop\ДЛЯ СЛАЙДОВ\budg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48680"/>
            <a:ext cx="1728192" cy="1728192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552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35150" y="644525"/>
            <a:ext cx="7094538" cy="1284288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00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Основные параметры решения </a:t>
            </a:r>
            <a:br>
              <a:rPr lang="ru-RU" sz="200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00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«О бюджете Зоринского сельсовета Обоянского района на 2015 год и плановый период 2016 и 2017 годов»</a:t>
            </a:r>
          </a:p>
        </p:txBody>
      </p:sp>
      <p:graphicFrame>
        <p:nvGraphicFramePr>
          <p:cNvPr id="112695" name="Group 55"/>
          <p:cNvGraphicFramePr>
            <a:graphicFrameLocks noGrp="1"/>
          </p:cNvGraphicFramePr>
          <p:nvPr>
            <p:ph idx="4294967295"/>
          </p:nvPr>
        </p:nvGraphicFramePr>
        <p:xfrm>
          <a:off x="595313" y="2349500"/>
          <a:ext cx="8001000" cy="4178300"/>
        </p:xfrm>
        <a:graphic>
          <a:graphicData uri="http://schemas.openxmlformats.org/drawingml/2006/table">
            <a:tbl>
              <a:tblPr/>
              <a:tblGrid>
                <a:gridCol w="4105275"/>
                <a:gridCol w="1322387"/>
                <a:gridCol w="1320800"/>
                <a:gridCol w="1252538"/>
              </a:tblGrid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569913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I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. Доходы, всего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4435,6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4903,3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4050,3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из них: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Налоговые и неналоговые доходы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2590,0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3069,0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3159,9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913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Безвозмездные поступления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1845,6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1834,3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890,4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913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II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. Расходы, всего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5574,6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4903,3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4050,3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III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. Дефицит (-), профицит (+)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-1139,0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VI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. Источники финансирования дефицита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1139,0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2690" name="Text Box 116"/>
          <p:cNvSpPr txBox="1">
            <a:spLocks noChangeArrowheads="1"/>
          </p:cNvSpPr>
          <p:nvPr/>
        </p:nvSpPr>
        <p:spPr bwMode="auto">
          <a:xfrm>
            <a:off x="7380288" y="1916113"/>
            <a:ext cx="1512887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8345" tIns="44173" rIns="88345" bIns="44173">
            <a:spAutoFit/>
          </a:bodyPr>
          <a:lstStyle/>
          <a:p>
            <a:pPr defTabSz="884238"/>
            <a:r>
              <a:rPr lang="ru-RU" sz="1600">
                <a:solidFill>
                  <a:srgbClr val="000000"/>
                </a:solidFill>
                <a:latin typeface="Arial Cyr" pitchFamily="34" charset="0"/>
                <a:cs typeface="Arial Cyr" pitchFamily="34" charset="0"/>
              </a:rPr>
              <a:t>(тыс. рублей)</a:t>
            </a:r>
          </a:p>
        </p:txBody>
      </p:sp>
      <p:sp>
        <p:nvSpPr>
          <p:cNvPr id="121908" name="Номер слайда 10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BE9E4E-4F69-42D1-A7A6-1E826A3BEC67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883" name="Object 3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539750" y="2141538"/>
          <a:ext cx="8604250" cy="4716462"/>
        </p:xfrm>
        <a:graphic>
          <a:graphicData uri="http://schemas.openxmlformats.org/presentationml/2006/ole">
            <p:oleObj spid="_x0000_s122883" name="Диаграмма" r:id="rId4" imgW="8601126" imgH="4714930" progId="Excel.Chart.8">
              <p:embed/>
            </p:oleObj>
          </a:graphicData>
        </a:graphic>
      </p:graphicFrame>
      <p:sp>
        <p:nvSpPr>
          <p:cNvPr id="2" name="Номер слайда 33"/>
          <p:cNvSpPr>
            <a:spLocks noGrp="1"/>
          </p:cNvSpPr>
          <p:nvPr>
            <p:ph type="sldNum" sz="quarter" idx="12"/>
          </p:nvPr>
        </p:nvSpPr>
        <p:spPr bwMode="auto">
          <a:xfrm>
            <a:off x="6251575" y="6556375"/>
            <a:ext cx="588963" cy="228600"/>
          </a:xfrm>
          <a:ln>
            <a:miter lim="800000"/>
            <a:headEnd/>
            <a:tailEnd/>
          </a:ln>
        </p:spPr>
        <p:txBody>
          <a:bodyPr wrap="square" lIns="0" tIns="0" rIns="0" bIns="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205E9C-D0EA-4BCC-98E1-0D02DAFDBA43}" type="slidenum">
              <a:rPr lang="ru-RU" sz="110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z="1100">
              <a:solidFill>
                <a:schemeClr val="tx2"/>
              </a:solidFill>
            </a:endParaRPr>
          </a:p>
        </p:txBody>
      </p:sp>
      <p:sp>
        <p:nvSpPr>
          <p:cNvPr id="122885" name="Rectangle 4"/>
          <p:cNvSpPr>
            <a:spLocks noChangeArrowheads="1"/>
          </p:cNvSpPr>
          <p:nvPr/>
        </p:nvSpPr>
        <p:spPr bwMode="auto">
          <a:xfrm>
            <a:off x="430213" y="2170113"/>
            <a:ext cx="1547812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300" b="1">
                <a:solidFill>
                  <a:srgbClr val="000000"/>
                </a:solidFill>
              </a:rPr>
              <a:t>тыс. рублей</a:t>
            </a:r>
          </a:p>
        </p:txBody>
      </p:sp>
      <p:sp>
        <p:nvSpPr>
          <p:cNvPr id="122886" name="Text Box 19"/>
          <p:cNvSpPr txBox="1">
            <a:spLocks noChangeArrowheads="1"/>
          </p:cNvSpPr>
          <p:nvPr/>
        </p:nvSpPr>
        <p:spPr bwMode="auto">
          <a:xfrm>
            <a:off x="3419475" y="3573463"/>
            <a:ext cx="12969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0000"/>
                </a:solidFill>
              </a:rPr>
              <a:t>4435,6</a:t>
            </a:r>
          </a:p>
        </p:txBody>
      </p:sp>
      <p:sp>
        <p:nvSpPr>
          <p:cNvPr id="122887" name="Text Box 20"/>
          <p:cNvSpPr txBox="1">
            <a:spLocks noChangeArrowheads="1"/>
          </p:cNvSpPr>
          <p:nvPr/>
        </p:nvSpPr>
        <p:spPr bwMode="auto">
          <a:xfrm>
            <a:off x="1863725" y="2506663"/>
            <a:ext cx="12239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0000"/>
                </a:solidFill>
              </a:rPr>
              <a:t>9587,1</a:t>
            </a:r>
          </a:p>
          <a:p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122888" name="Text Box 19"/>
          <p:cNvSpPr txBox="1">
            <a:spLocks noChangeArrowheads="1"/>
          </p:cNvSpPr>
          <p:nvPr/>
        </p:nvSpPr>
        <p:spPr bwMode="auto">
          <a:xfrm>
            <a:off x="5092700" y="3584575"/>
            <a:ext cx="12969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0000"/>
                </a:solidFill>
              </a:rPr>
              <a:t>4903,3</a:t>
            </a:r>
          </a:p>
        </p:txBody>
      </p:sp>
      <p:sp>
        <p:nvSpPr>
          <p:cNvPr id="122889" name="Text Box 19"/>
          <p:cNvSpPr txBox="1">
            <a:spLocks noChangeArrowheads="1"/>
          </p:cNvSpPr>
          <p:nvPr/>
        </p:nvSpPr>
        <p:spPr bwMode="auto">
          <a:xfrm>
            <a:off x="6899275" y="3709988"/>
            <a:ext cx="12969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0000"/>
                </a:solidFill>
              </a:rPr>
              <a:t>4050,3</a:t>
            </a:r>
          </a:p>
        </p:txBody>
      </p:sp>
      <p:sp>
        <p:nvSpPr>
          <p:cNvPr id="122890" name="AutoShape 16"/>
          <p:cNvSpPr>
            <a:spLocks noChangeArrowheads="1"/>
          </p:cNvSpPr>
          <p:nvPr/>
        </p:nvSpPr>
        <p:spPr bwMode="auto">
          <a:xfrm>
            <a:off x="468313" y="620713"/>
            <a:ext cx="8280400" cy="1008062"/>
          </a:xfrm>
          <a:prstGeom prst="flowChart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solidFill>
                  <a:schemeClr val="bg1"/>
                </a:solidFill>
              </a:rPr>
              <a:t>Динамика доходов бюджета</a:t>
            </a:r>
          </a:p>
          <a:p>
            <a:pPr algn="ctr"/>
            <a:r>
              <a:rPr lang="ru-RU" sz="2000" b="1">
                <a:solidFill>
                  <a:schemeClr val="bg1"/>
                </a:solidFill>
              </a:rPr>
              <a:t> Зоринского сельсовета Обоянского района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Номер слайда 8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3EFFB2-2771-4923-AA09-04097AC7A065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  <p:graphicFrame>
        <p:nvGraphicFramePr>
          <p:cNvPr id="124931" name="Object 3"/>
          <p:cNvGraphicFramePr>
            <a:graphicFrameLocks noGrp="1"/>
          </p:cNvGraphicFramePr>
          <p:nvPr>
            <p:ph type="chart" idx="1"/>
          </p:nvPr>
        </p:nvGraphicFramePr>
        <p:xfrm>
          <a:off x="688975" y="1198563"/>
          <a:ext cx="7678738" cy="4670425"/>
        </p:xfrm>
        <a:graphic>
          <a:graphicData uri="http://schemas.openxmlformats.org/presentationml/2006/ole">
            <p:oleObj spid="_x0000_s124931" name="Диаграмма" r:id="rId3" imgW="8848662" imgH="5381666" progId="Excel.Chart.8">
              <p:embed/>
            </p:oleObj>
          </a:graphicData>
        </a:graphic>
      </p:graphicFrame>
      <p:pic>
        <p:nvPicPr>
          <p:cNvPr id="124933" name="Picture 8" descr="97e02b0b058d46c7fd4f51472672b19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88913"/>
            <a:ext cx="1692275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765175"/>
            <a:ext cx="9036050" cy="10668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300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Безвозмездные поступления в бюджет</a:t>
            </a:r>
            <a:br>
              <a:rPr lang="ru-RU" sz="300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00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Зоринскогог сельсовета Обоянского района</a:t>
            </a:r>
          </a:p>
        </p:txBody>
      </p:sp>
      <p:sp>
        <p:nvSpPr>
          <p:cNvPr id="125959" name="Text Box 116"/>
          <p:cNvSpPr txBox="1">
            <a:spLocks noChangeArrowheads="1"/>
          </p:cNvSpPr>
          <p:nvPr/>
        </p:nvSpPr>
        <p:spPr bwMode="auto">
          <a:xfrm>
            <a:off x="827088" y="2060575"/>
            <a:ext cx="16573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8345" tIns="44173" rIns="88345" bIns="44173">
            <a:spAutoFit/>
          </a:bodyPr>
          <a:lstStyle/>
          <a:p>
            <a:pPr defTabSz="884238"/>
            <a:r>
              <a:rPr lang="ru-RU" sz="1600" b="1">
                <a:solidFill>
                  <a:srgbClr val="000000"/>
                </a:solidFill>
                <a:latin typeface="Arial Cyr" pitchFamily="34" charset="0"/>
                <a:cs typeface="Arial Cyr" pitchFamily="34" charset="0"/>
              </a:rPr>
              <a:t>(тыс. рублей)</a:t>
            </a:r>
          </a:p>
        </p:txBody>
      </p:sp>
      <p:graphicFrame>
        <p:nvGraphicFramePr>
          <p:cNvPr id="125957" name="Object 5"/>
          <p:cNvGraphicFramePr>
            <a:graphicFrameLocks noGrp="1"/>
          </p:cNvGraphicFramePr>
          <p:nvPr>
            <p:ph idx="1"/>
          </p:nvPr>
        </p:nvGraphicFramePr>
        <p:xfrm>
          <a:off x="0" y="2339975"/>
          <a:ext cx="8177213" cy="4518025"/>
        </p:xfrm>
        <a:graphic>
          <a:graphicData uri="http://schemas.openxmlformats.org/presentationml/2006/ole">
            <p:oleObj spid="_x0000_s125957" name="Диаграмма" r:id="rId3" imgW="8172460" imgH="4514909" progId="Excel.Chart.8">
              <p:embed/>
            </p:oleObj>
          </a:graphicData>
        </a:graphic>
      </p:graphicFrame>
      <p:sp>
        <p:nvSpPr>
          <p:cNvPr id="2" name="Номер слайда 1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71D264-EAD2-4439-8C2D-1B19DCA905B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07950" y="476250"/>
            <a:ext cx="9036050" cy="1081088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40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Динамика расходов бюджета Зоринского сельсовета Обоянсгого района </a:t>
            </a:r>
            <a:br>
              <a:rPr lang="ru-RU" sz="240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40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2014-2017 годах</a:t>
            </a:r>
            <a:endParaRPr lang="ru-RU" sz="2400" smtClean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graphicFrame>
        <p:nvGraphicFramePr>
          <p:cNvPr id="126979" name="Object 3"/>
          <p:cNvGraphicFramePr>
            <a:graphicFrameLocks noGrp="1"/>
          </p:cNvGraphicFramePr>
          <p:nvPr>
            <p:ph idx="1"/>
          </p:nvPr>
        </p:nvGraphicFramePr>
        <p:xfrm>
          <a:off x="612775" y="1160463"/>
          <a:ext cx="7370763" cy="5202237"/>
        </p:xfrm>
        <a:graphic>
          <a:graphicData uri="http://schemas.openxmlformats.org/presentationml/2006/ole">
            <p:oleObj spid="_x0000_s126979" name="Диаграмма" r:id="rId3" imgW="8515285" imgH="6010341" progId="Excel.Chart.8">
              <p:embed/>
            </p:oleObj>
          </a:graphicData>
        </a:graphic>
      </p:graphicFrame>
      <p:sp>
        <p:nvSpPr>
          <p:cNvPr id="126980" name="Номер слайда 1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2B69763-1B6E-4278-A8E8-E280ABDDEBB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765175"/>
            <a:ext cx="9144000" cy="719138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40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Расходы бюджета Зоринского сельсовета </a:t>
            </a:r>
            <a:br>
              <a:rPr lang="ru-RU" sz="240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40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по разделам в 2014 – 2017 годах, тыс.рублей</a:t>
            </a:r>
          </a:p>
        </p:txBody>
      </p:sp>
      <p:sp>
        <p:nvSpPr>
          <p:cNvPr id="128003" name="Номер слайда 11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A1AC6AF-579C-4F4D-B47B-BF784DFC206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/>
          </a:p>
        </p:txBody>
      </p:sp>
      <p:graphicFrame>
        <p:nvGraphicFramePr>
          <p:cNvPr id="128121" name="Group 121"/>
          <p:cNvGraphicFramePr>
            <a:graphicFrameLocks noGrp="1"/>
          </p:cNvGraphicFramePr>
          <p:nvPr/>
        </p:nvGraphicFramePr>
        <p:xfrm>
          <a:off x="1331913" y="1628775"/>
          <a:ext cx="6696075" cy="4473575"/>
        </p:xfrm>
        <a:graphic>
          <a:graphicData uri="http://schemas.openxmlformats.org/drawingml/2006/table">
            <a:tbl>
              <a:tblPr/>
              <a:tblGrid>
                <a:gridCol w="2857500"/>
                <a:gridCol w="1100137"/>
                <a:gridCol w="874713"/>
                <a:gridCol w="877887"/>
                <a:gridCol w="985838"/>
              </a:tblGrid>
              <a:tr h="747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Наименование  расходов  Зоринского сельсовета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 «Общегосударственные вопросы»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4369,7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3147,1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2851,5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2122,6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 «Национальная оборона»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136,9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138,5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140,2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133,9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 «Национальная безопасность и правоохранительная деятельность»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25,6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 «Национальная экономика»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81,6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 «Жилищно-коммунальное хозяйство»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1163,8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258,0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200,0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200,0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 «Образование»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 «Физическая культура и спорт»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 «Культура, кинематография»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2776,5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1991,0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1552,5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1357,8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 «Социальная политика»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437,4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9001,5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5574,6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4903,3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4050,3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28083" name="Picture 95" descr="Скачать перо и чернильница картинки и фото на телефон бесплатн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33375"/>
            <a:ext cx="1476375" cy="126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5_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9_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2_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3_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1974</TotalTime>
  <Words>556</Words>
  <Application>Microsoft Office PowerPoint</Application>
  <PresentationFormat>Экран (4:3)</PresentationFormat>
  <Paragraphs>220</Paragraphs>
  <Slides>14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10</vt:i4>
      </vt:variant>
      <vt:variant>
        <vt:lpstr>Шаблон оформления</vt:lpstr>
      </vt:variant>
      <vt:variant>
        <vt:i4>94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19" baseType="lpstr">
      <vt:lpstr>Arial</vt:lpstr>
      <vt:lpstr>Calibri</vt:lpstr>
      <vt:lpstr>Trebuchet MS</vt:lpstr>
      <vt:lpstr>Georgia</vt:lpstr>
      <vt:lpstr>Wingdings 2</vt:lpstr>
      <vt:lpstr>Franklin Gothic Medium</vt:lpstr>
      <vt:lpstr>Franklin Gothic Book</vt:lpstr>
      <vt:lpstr>Wingdings</vt:lpstr>
      <vt:lpstr>Arial Cyr</vt:lpstr>
      <vt:lpstr>Times New Roman</vt:lpstr>
      <vt:lpstr>Тема Office</vt:lpstr>
      <vt:lpstr>1_Городская</vt:lpstr>
      <vt:lpstr>4_Городская</vt:lpstr>
      <vt:lpstr>5_Городская</vt:lpstr>
      <vt:lpstr>9_Городская</vt:lpstr>
      <vt:lpstr>12_Городская</vt:lpstr>
      <vt:lpstr>13_Городская</vt:lpstr>
      <vt:lpstr>Трек</vt:lpstr>
      <vt:lpstr>Изящная</vt:lpstr>
      <vt:lpstr>1_Городская</vt:lpstr>
      <vt:lpstr>1_Городская</vt:lpstr>
      <vt:lpstr>1_Городская</vt:lpstr>
      <vt:lpstr>1_Городская</vt:lpstr>
      <vt:lpstr>1_Городская</vt:lpstr>
      <vt:lpstr>1_Городская</vt:lpstr>
      <vt:lpstr>1_Городская</vt:lpstr>
      <vt:lpstr>1_Городская</vt:lpstr>
      <vt:lpstr>1_Городская</vt:lpstr>
      <vt:lpstr>1_Городская</vt:lpstr>
      <vt:lpstr>1_Городская</vt:lpstr>
      <vt:lpstr>4_Городская</vt:lpstr>
      <vt:lpstr>4_Городская</vt:lpstr>
      <vt:lpstr>4_Городская</vt:lpstr>
      <vt:lpstr>4_Городская</vt:lpstr>
      <vt:lpstr>4_Городская</vt:lpstr>
      <vt:lpstr>4_Городская</vt:lpstr>
      <vt:lpstr>4_Городская</vt:lpstr>
      <vt:lpstr>4_Городская</vt:lpstr>
      <vt:lpstr>4_Городская</vt:lpstr>
      <vt:lpstr>4_Городская</vt:lpstr>
      <vt:lpstr>4_Городская</vt:lpstr>
      <vt:lpstr>4_Городская</vt:lpstr>
      <vt:lpstr>5_Городская</vt:lpstr>
      <vt:lpstr>5_Городская</vt:lpstr>
      <vt:lpstr>5_Городская</vt:lpstr>
      <vt:lpstr>5_Городская</vt:lpstr>
      <vt:lpstr>5_Городская</vt:lpstr>
      <vt:lpstr>5_Городская</vt:lpstr>
      <vt:lpstr>5_Городская</vt:lpstr>
      <vt:lpstr>5_Городская</vt:lpstr>
      <vt:lpstr>5_Городская</vt:lpstr>
      <vt:lpstr>5_Городская</vt:lpstr>
      <vt:lpstr>5_Городская</vt:lpstr>
      <vt:lpstr>5_Городская</vt:lpstr>
      <vt:lpstr>9_Городская</vt:lpstr>
      <vt:lpstr>9_Городская</vt:lpstr>
      <vt:lpstr>9_Городская</vt:lpstr>
      <vt:lpstr>9_Городская</vt:lpstr>
      <vt:lpstr>9_Городская</vt:lpstr>
      <vt:lpstr>9_Городская</vt:lpstr>
      <vt:lpstr>9_Городская</vt:lpstr>
      <vt:lpstr>9_Городская</vt:lpstr>
      <vt:lpstr>9_Городская</vt:lpstr>
      <vt:lpstr>9_Городская</vt:lpstr>
      <vt:lpstr>9_Городская</vt:lpstr>
      <vt:lpstr>9_Городская</vt:lpstr>
      <vt:lpstr>12_Городская</vt:lpstr>
      <vt:lpstr>12_Городская</vt:lpstr>
      <vt:lpstr>12_Городская</vt:lpstr>
      <vt:lpstr>12_Городская</vt:lpstr>
      <vt:lpstr>12_Городская</vt:lpstr>
      <vt:lpstr>12_Городская</vt:lpstr>
      <vt:lpstr>12_Городская</vt:lpstr>
      <vt:lpstr>12_Городская</vt:lpstr>
      <vt:lpstr>13_Городская</vt:lpstr>
      <vt:lpstr>13_Городская</vt:lpstr>
      <vt:lpstr>13_Городская</vt:lpstr>
      <vt:lpstr>13_Городская</vt:lpstr>
      <vt:lpstr>13_Городская</vt:lpstr>
      <vt:lpstr>13_Городская</vt:lpstr>
      <vt:lpstr>13_Городская</vt:lpstr>
      <vt:lpstr>13_Городская</vt:lpstr>
      <vt:lpstr>13_Городская</vt:lpstr>
      <vt:lpstr>13_Городская</vt:lpstr>
      <vt:lpstr>13_Городская</vt:lpstr>
      <vt:lpstr>13_Городская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Изящная</vt:lpstr>
      <vt:lpstr>Изящная</vt:lpstr>
      <vt:lpstr>Изящная</vt:lpstr>
      <vt:lpstr>Изящная</vt:lpstr>
      <vt:lpstr>Изящная</vt:lpstr>
      <vt:lpstr>Изящная</vt:lpstr>
      <vt:lpstr>Изящная</vt:lpstr>
      <vt:lpstr>Изящная</vt:lpstr>
      <vt:lpstr>Диаграмма</vt:lpstr>
      <vt:lpstr>Слайд 1</vt:lpstr>
      <vt:lpstr>Слайд 2</vt:lpstr>
      <vt:lpstr>Слайд 3</vt:lpstr>
      <vt:lpstr>Основные параметры решения  «О бюджете Зоринского сельсовета Обоянского района на 2015 год и плановый период 2016 и 2017 годов»</vt:lpstr>
      <vt:lpstr>Слайд 5</vt:lpstr>
      <vt:lpstr>Слайд 6</vt:lpstr>
      <vt:lpstr>Безвозмездные поступления в бюджет Зоринскогог сельсовета Обоянского района</vt:lpstr>
      <vt:lpstr>Динамика расходов бюджета Зоринского сельсовета Обоянсгого района  в 2014-2017 годах</vt:lpstr>
      <vt:lpstr>                  Расходы бюджета Зоринского сельсовета                             по разделам в 2014 – 2017 годах, тыс.рублей</vt:lpstr>
      <vt:lpstr>                  Расходы бюджета Зоринского сельсовета                   в рамках программ в 2015 – 2017 годах, тыс.рублей</vt:lpstr>
      <vt:lpstr>Слайд 11</vt:lpstr>
      <vt:lpstr>Слайд 12</vt:lpstr>
      <vt:lpstr>Слайд 13</vt:lpstr>
      <vt:lpstr>Динамика расходов бюджета  Зоринского сельсовета Обоянского района  на культуру</vt:lpstr>
    </vt:vector>
  </TitlesOfParts>
  <Company>зорино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Zorino</cp:lastModifiedBy>
  <cp:revision>289</cp:revision>
  <cp:lastPrinted>2013-11-15T06:31:56Z</cp:lastPrinted>
  <dcterms:created xsi:type="dcterms:W3CDTF">2013-05-13T09:45:35Z</dcterms:created>
  <dcterms:modified xsi:type="dcterms:W3CDTF">2015-09-27T11:35:05Z</dcterms:modified>
</cp:coreProperties>
</file>