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777" r:id="rId3"/>
    <p:sldMasterId id="2147483816" r:id="rId4"/>
    <p:sldMasterId id="2147483829" r:id="rId5"/>
    <p:sldMasterId id="2147483867" r:id="rId6"/>
    <p:sldMasterId id="2147483879" r:id="rId7"/>
  </p:sldMasterIdLst>
  <p:notesMasterIdLst>
    <p:notesMasterId r:id="rId18"/>
  </p:notesMasterIdLst>
  <p:sldIdLst>
    <p:sldId id="280" r:id="rId8"/>
    <p:sldId id="284" r:id="rId9"/>
    <p:sldId id="289" r:id="rId10"/>
    <p:sldId id="257" r:id="rId11"/>
    <p:sldId id="258" r:id="rId12"/>
    <p:sldId id="274" r:id="rId13"/>
    <p:sldId id="270" r:id="rId14"/>
    <p:sldId id="273" r:id="rId15"/>
    <p:sldId id="283" r:id="rId16"/>
    <p:sldId id="286" r:id="rId17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F6A8E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76" autoAdjust="0"/>
    <p:restoredTop sz="94676" autoAdjust="0"/>
  </p:normalViewPr>
  <p:slideViewPr>
    <p:cSldViewPr>
      <p:cViewPr varScale="1">
        <p:scale>
          <a:sx n="87" d="100"/>
          <a:sy n="87" d="100"/>
        </p:scale>
        <p:origin x="90" y="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96BC3A-817F-4D20-BCE7-99EEE1C50E51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6DB77E-FA2A-4222-8D04-C290170D59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756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39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7FF20-B005-4DBC-A074-7C7F8EA4B693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63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43C30F-378C-4050-B2C2-4D891C635F0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87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9A54A-904E-4D0F-8634-1839AC646F40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155BE-72F0-497A-963A-53F80E8E0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699F6-F6A0-40FB-AA2E-0F5078A65B4E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8D093-AC46-42BC-BB98-3DE44D2D66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9CFF-A245-48FD-AF98-48A277B9CE87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B00AD-F2D1-4E75-85FB-CC489B636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01A43EAC-BB73-4A61-842D-BF26E0D752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F55302-60CC-407B-9083-D1EC406F90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CA3192E-C1E7-40CB-A528-6AF2ED44DF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9531414-495C-40C3-974D-799ECB0FCD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322D2F7-8BFC-4B2B-8BEC-0E09CFAE89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9298C3B-B619-4350-A33B-1A59261858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8D9D35-363F-4E4C-A601-24D18572B9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AE1CFE-F6C5-4632-A0D8-0DC7782AD3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35A0C-1F77-4C5D-8896-23C8F9664011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EDE4F-0560-430E-B2DF-CC03AF8102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A9DCA3A-2BBB-4BF0-BA17-833AAB02BD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677F34-802F-41BE-A2DE-52DFFAC51D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2B774C4-0919-4915-98B1-ECE29950E4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245BC4A8-F9DF-4370-A070-F27A31D982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CA0479E-4190-4D11-9774-8765B0A6F3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AD3A9C-97C3-4C1C-A1B3-38067D0645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9BEDFF0-50F5-4BD3-ABAE-BA04D55BFA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DF12FFF-A076-4A36-A60E-03F66AAB1B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5F4B1D-C8B1-4676-9A44-D698C35A94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B2C76A1-609C-488B-8AEE-911392F68A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51BCD-1D59-481B-A3CC-B9298B6AC63B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8DBA0-0369-4B3A-A800-49EA9DB13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42E686E-0643-4637-83CE-9980D5A4CB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7FC341A-D1DF-49D1-B5A4-8FC15537C1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1D79BA-D3D4-482E-9CF5-4577D1A115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C146AF-0F25-4972-A4D5-B7F4311869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6DD20FD-0040-4CFD-87C0-D4E97CE7E9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CE152EB1-C583-4AEE-AD72-47EA065C14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2B9521C-16C4-4CFA-A1C1-3FDE720148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0742C2C-17CE-490D-94AD-A77C190578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797326D-EF2C-4C3C-93A3-35B294E3CA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0333365-8E16-4D87-9331-80E51516D6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038B1-E455-4B9D-8161-CDFB75E3AB79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699D-79DA-475D-904D-DF35F345E9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741A7F0-3866-4720-B019-4D0DA5130D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361BFC8-B5C5-4B08-8FE0-672513BECC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C09A781-F1E5-40E4-9728-D2F67BBB3C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prstClr val="white"/>
                </a:solidFill>
                <a:latin typeface="+mn-lt"/>
              </a:defRPr>
            </a:lvl1pPr>
          </a:lstStyle>
          <a:p>
            <a:pPr>
              <a:defRPr/>
            </a:pPr>
            <a:fld id="{4AFB5D42-E22E-4DDF-9705-DE24836F3F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0DBED2-638E-4B56-B5EE-9B775F22648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C560D3D-F99C-4391-B4AF-BE80423731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0D035E-BA00-466C-9B83-DA23AE5ACC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7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2AD79C-1AF5-460E-8363-4C3AA383360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159165-7BBA-451A-BB0B-37744C3FCA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9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9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500BAC-978A-422D-9E02-6ABD218703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C1B868-3D2A-4B11-B8B7-9E7D811711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E31FE3C-C0AD-4A4A-B965-A7AB586F5B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47C4F-AEA9-4CD1-BF5A-0C84452A44A1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928CF-EBD4-42A9-8A44-BBBF27E03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50B4A1D-BFF3-470F-A530-7E6F84776A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7" y="1109163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11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A3960E-B09B-46FD-A848-A8053ED6E681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25565F4-BD84-4660-8595-62C5F45B52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CFD10A5-2752-479A-B5CD-B12378D55B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BBC2927-BF99-4E81-A4B1-C2945A9F07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036B580-1269-4E3B-8626-DF77F20EAD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2A5A355-9C5C-41CC-83C4-51CFA3B49893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1C67F77B-33EC-4065-B7FD-3AA66C3A14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870A3F55-5E99-4BCE-A167-3C63D262BEFE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CBFACE1B-0997-4811-A958-C409E52B8A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E4A2B0C0-3C63-41BA-8F25-7828DE008B3A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2B7B6793-11E4-4A0B-B345-A2B63D569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25A923F-8B20-4B87-8F1D-27727C4857AB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21210B84-F553-471F-B6D6-7EC7F9C2B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A35C6884-9A81-4D7C-80C7-FAF20FB9942A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19423527-4782-4ACE-97C9-B4075F39D7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623D4-725C-45EB-9B41-D1FA50412A41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C80C2-5AE6-4AA6-A1AA-580B29AE6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D565225E-3B07-47FB-A30F-7A609C4EF7E3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BB4B7548-3189-4039-A2AF-99E0E39355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2178898-FE36-493C-8FE1-4ABE652E78D4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8DA47EFD-55F3-4E73-BB8E-B76B1AF86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AB35FCB8-EA77-4B75-B1CD-3AF0193DBD9F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B82BCF4D-9461-4013-8800-EFC054E88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5F5C4656-A720-4DB3-B75A-2707314BA925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FAE34F39-7942-4351-AD81-388A6AB4E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9D798AF3-9F13-44CA-A881-239F386B685D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CFECAC47-4D68-4E0F-8BD6-60D384C06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E88D322-4BF4-4789-9B08-BFD4021E1974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B637A813-9E9C-4DA1-9951-805CD69948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0D731699-7BBA-473C-A0BA-731DE6B51619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8B9B2D-69C0-4766-A05A-A75068471D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BF705A0E-2AE5-49B9-A4D4-E04509C1B171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D42B02-FAFA-4444-8AB6-50002DE478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14E3F8EF-16E7-4989-A04D-A665C6253EDB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BE5B0C-693C-4FA1-A39B-A5FFC7DFE0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2BA39AC8-1A00-41C8-957D-33F11B962215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FBC4A7-52BA-4373-8F0B-0E08856585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5C364-4391-4FBB-8F06-6C0560B418C9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5B065-12F4-43D6-BD7A-74288340A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C1D8F5F5-41AD-49ED-A81E-C1429E80AB20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6D755E-9F9A-4865-A55A-82D68B1638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D4382E78-BCCC-4D05-8B26-748DBAD26E66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45B41D-B8D7-49FF-8F70-999AFEAF97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fld id="{9280FF09-DA4F-4354-8ACA-DC271453B64C}" type="datetime1">
              <a:rPr lang="ru-RU"/>
              <a:pPr>
                <a:defRPr/>
              </a:pPr>
              <a:t>14.03.2025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>
                <a:solidFill>
                  <a:srgbClr val="C0504D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4A35608-376C-4B4C-B23F-F6801A7D97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CA86B-A763-4346-9EC0-92ECC673FA1A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94531-F916-40E2-A1C5-2D9589207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D968F-ABCB-470C-8C4F-E0DA3A931DE5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5D7E7-1A69-4130-9CA4-615B8E8105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9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68.xml"/><Relationship Id="rId9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6FCD4A-E80D-45D5-A93B-A5243477106F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C72AFC-7DB9-4B85-B288-ABE9549E5C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4" r:id="rId2"/>
    <p:sldLayoutId id="2147483973" r:id="rId3"/>
    <p:sldLayoutId id="2147483972" r:id="rId4"/>
    <p:sldLayoutId id="2147483971" r:id="rId5"/>
    <p:sldLayoutId id="2147483970" r:id="rId6"/>
    <p:sldLayoutId id="2147483969" r:id="rId7"/>
    <p:sldLayoutId id="2147483968" r:id="rId8"/>
    <p:sldLayoutId id="2147483967" r:id="rId9"/>
    <p:sldLayoutId id="2147483966" r:id="rId10"/>
    <p:sldLayoutId id="21474839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32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14.03.2025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8B4891A7-3ADD-4894-8F3D-38DBC6AD83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22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22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14.03.2025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1C9C15F4-0696-4B4E-9CED-8B44CDDD34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5551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555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14.03.2025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DD4BB8FB-FB7C-4577-82B0-59FD693BDE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476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476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fld id="{6F3D2DE1-ABB2-417D-9E97-A0B354CE6B71}" type="datetime1">
              <a:rPr lang="ru-RU"/>
              <a:pPr>
                <a:defRPr/>
              </a:pPr>
              <a:t>14.03.2025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rgbClr val="C0504D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743A1FC-9118-459E-BC01-164EA427F1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806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98E5DE-6F8B-40A7-99B0-45B536ADF0DF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E16B04-2F18-45DB-9AF1-EBCC54EE37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0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9334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DFB8566-EDD2-4EE7-A43E-DA780C640CB0}" type="datetimeFigureOut">
              <a:rPr lang="ru-RU"/>
              <a:pPr>
                <a:defRPr/>
              </a:pPr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C162D89-4AA7-400C-B548-30781F2D6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jpeg"/><Relationship Id="rId5" Type="http://schemas.openxmlformats.org/officeDocument/2006/relationships/image" Target="../media/image11.emf"/><Relationship Id="rId4" Type="http://schemas.openxmlformats.org/officeDocument/2006/relationships/oleObject" Target="../embeddings/_____Microsoft_Excel_97-20034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5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jpe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844675"/>
            <a:ext cx="8713787" cy="230822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Проект бюджета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dirty="0" err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Зоринского</a:t>
            </a: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сельсовета </a:t>
            </a:r>
            <a:r>
              <a:rPr lang="ru-RU" sz="3100" b="1" dirty="0" err="1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Обоянского</a:t>
            </a: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района Курской области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 </a:t>
            </a: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2025 </a:t>
            </a: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год и на период </a:t>
            </a: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2026 </a:t>
            </a: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 </a:t>
            </a: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2027 </a:t>
            </a:r>
            <a:r>
              <a:rPr lang="ru-RU" sz="3100" b="1" dirty="0" smtClean="0">
                <a:solidFill>
                  <a:srgbClr val="44332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годов</a:t>
            </a:r>
          </a:p>
        </p:txBody>
      </p:sp>
      <p:sp>
        <p:nvSpPr>
          <p:cNvPr id="109570" name="AutoShape 7"/>
          <p:cNvSpPr>
            <a:spLocks noChangeArrowheads="1"/>
          </p:cNvSpPr>
          <p:nvPr/>
        </p:nvSpPr>
        <p:spPr bwMode="auto">
          <a:xfrm>
            <a:off x="1042988" y="260350"/>
            <a:ext cx="7127875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АДМИНИСТРАЦИЯ ЗОРИНСКОГО СЕЛЬСОВЕТА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5EE09A-5231-456A-B931-BD25A6DCAF4C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z="1100">
              <a:solidFill>
                <a:schemeClr val="tx2"/>
              </a:solidFill>
            </a:endParaRPr>
          </a:p>
        </p:txBody>
      </p:sp>
      <p:graphicFrame>
        <p:nvGraphicFramePr>
          <p:cNvPr id="132101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936888"/>
              </p:ext>
            </p:extLst>
          </p:nvPr>
        </p:nvGraphicFramePr>
        <p:xfrm>
          <a:off x="179388" y="2060575"/>
          <a:ext cx="9029700" cy="605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3" name="Лист" r:id="rId4" imgW="8915468" imgH="5991300" progId="Excel.Sheet.8">
                  <p:embed/>
                </p:oleObj>
              </mc:Choice>
              <mc:Fallback>
                <p:oleObj name="Лист" r:id="rId4" imgW="8915468" imgH="5991300" progId="Excel.Sheet.8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060575"/>
                        <a:ext cx="9029700" cy="6056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3219450" y="3332163"/>
            <a:ext cx="817563" cy="1428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21190">
            <a:off x="3111500" y="2805298"/>
            <a:ext cx="1011237" cy="3778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39,9</a:t>
            </a:r>
            <a:r>
              <a:rPr lang="ru-RU" dirty="0" smtClean="0">
                <a:solidFill>
                  <a:srgbClr val="000000"/>
                </a:solidFill>
                <a:latin typeface="Trebuchet MS" pitchFamily="34" charset="0"/>
                <a:cs typeface="Arial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rebuchet MS" pitchFamily="34" charset="0"/>
                <a:cs typeface="Arial" charset="0"/>
              </a:rPr>
              <a:t>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388" y="2443163"/>
            <a:ext cx="1152525" cy="30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 err="1"/>
              <a:t>тыс.руб</a:t>
            </a:r>
            <a:r>
              <a:rPr lang="ru-RU" sz="1400" b="1" i="1" dirty="0"/>
              <a:t>.</a:t>
            </a:r>
          </a:p>
        </p:txBody>
      </p:sp>
      <p:sp>
        <p:nvSpPr>
          <p:cNvPr id="132108" name="AutoShape 14"/>
          <p:cNvSpPr>
            <a:spLocks noChangeArrowheads="1"/>
          </p:cNvSpPr>
          <p:nvPr/>
        </p:nvSpPr>
        <p:spPr bwMode="auto">
          <a:xfrm>
            <a:off x="755650" y="836613"/>
            <a:ext cx="7777163" cy="936625"/>
          </a:xfrm>
          <a:prstGeom prst="wedgeRoundRectCallout">
            <a:avLst>
              <a:gd name="adj1" fmla="val 9991"/>
              <a:gd name="adj2" fmla="val 3576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i="1" dirty="0"/>
              <a:t>Объем бюджетных ассигнований на реализацию муниципальных</a:t>
            </a:r>
          </a:p>
          <a:p>
            <a:pPr algn="ctr"/>
            <a:r>
              <a:rPr lang="ru-RU" b="1" i="1" dirty="0"/>
              <a:t>программ в </a:t>
            </a:r>
            <a:r>
              <a:rPr lang="ru-RU" b="1" i="1" dirty="0" smtClean="0"/>
              <a:t>2025-2026 </a:t>
            </a:r>
            <a:r>
              <a:rPr lang="ru-RU" b="1" i="1" dirty="0"/>
              <a:t>годах</a:t>
            </a:r>
          </a:p>
        </p:txBody>
      </p:sp>
      <p:pic>
        <p:nvPicPr>
          <p:cNvPr id="132109" name="Picture 16" descr="1390316433_g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56325" y="3860800"/>
            <a:ext cx="273685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F73FFE-47D7-43F9-81D8-CE7675051C91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3" name="Овал 2"/>
          <p:cNvSpPr>
            <a:spLocks noChangeArrowheads="1"/>
          </p:cNvSpPr>
          <p:nvPr/>
        </p:nvSpPr>
        <p:spPr bwMode="auto">
          <a:xfrm>
            <a:off x="2809875" y="3343275"/>
            <a:ext cx="3168650" cy="3068638"/>
          </a:xfrm>
          <a:prstGeom prst="ellipse">
            <a:avLst/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177800" y="692150"/>
            <a:ext cx="2879725" cy="1512888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" name="Скругленный прямоугольник 10"/>
          <p:cNvSpPr>
            <a:spLocks noChangeArrowheads="1"/>
          </p:cNvSpPr>
          <p:nvPr/>
        </p:nvSpPr>
        <p:spPr bwMode="auto">
          <a:xfrm>
            <a:off x="179388" y="2565400"/>
            <a:ext cx="2162175" cy="2484438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6588125" y="3500438"/>
            <a:ext cx="2365375" cy="15494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0598" name="TextBox 12"/>
          <p:cNvSpPr txBox="1">
            <a:spLocks noChangeArrowheads="1"/>
          </p:cNvSpPr>
          <p:nvPr/>
        </p:nvSpPr>
        <p:spPr bwMode="auto">
          <a:xfrm>
            <a:off x="6796088" y="3716338"/>
            <a:ext cx="202406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Муниципальные программы </a:t>
            </a:r>
            <a:r>
              <a:rPr lang="ru-RU" sz="1600" dirty="0" err="1">
                <a:solidFill>
                  <a:srgbClr val="FFFFFF"/>
                </a:solidFill>
                <a:latin typeface="Trebuchet MS" pitchFamily="34" charset="0"/>
              </a:rPr>
              <a:t>Зоринского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 сельсовета</a:t>
            </a:r>
          </a:p>
        </p:txBody>
      </p:sp>
      <p:sp>
        <p:nvSpPr>
          <p:cNvPr id="110599" name="TextBox 14"/>
          <p:cNvSpPr txBox="1">
            <a:spLocks noChangeArrowheads="1"/>
          </p:cNvSpPr>
          <p:nvPr/>
        </p:nvSpPr>
        <p:spPr bwMode="auto">
          <a:xfrm>
            <a:off x="250825" y="2708275"/>
            <a:ext cx="201771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Прогноз</a:t>
            </a:r>
          </a:p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социально-</a:t>
            </a:r>
          </a:p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экономического</a:t>
            </a:r>
          </a:p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развития</a:t>
            </a:r>
          </a:p>
          <a:p>
            <a:pPr algn="ctr"/>
            <a:r>
              <a:rPr lang="ru-RU" sz="1600" dirty="0" err="1">
                <a:solidFill>
                  <a:srgbClr val="FFFFFF"/>
                </a:solidFill>
                <a:latin typeface="Trebuchet MS" pitchFamily="34" charset="0"/>
              </a:rPr>
              <a:t>Зоринского</a:t>
            </a:r>
            <a:r>
              <a:rPr lang="ru-RU" sz="1600" dirty="0">
                <a:solidFill>
                  <a:srgbClr val="FFFFFF"/>
                </a:solidFill>
              </a:rPr>
              <a:t> 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сельсовета на 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2025-20</a:t>
            </a:r>
            <a:r>
              <a:rPr lang="ru-RU" sz="1600" dirty="0" smtClean="0">
                <a:solidFill>
                  <a:srgbClr val="FFFFFF"/>
                </a:solidFill>
              </a:rPr>
              <a:t>27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 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годы</a:t>
            </a:r>
          </a:p>
          <a:p>
            <a:pPr algn="ctr"/>
            <a:endParaRPr lang="ru-RU" sz="1600" dirty="0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110600" name="TextBox 15"/>
          <p:cNvSpPr txBox="1">
            <a:spLocks noChangeArrowheads="1"/>
          </p:cNvSpPr>
          <p:nvPr/>
        </p:nvSpPr>
        <p:spPr bwMode="auto">
          <a:xfrm>
            <a:off x="319088" y="766763"/>
            <a:ext cx="2609850" cy="13144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Бюджетное послание</a:t>
            </a:r>
          </a:p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Президента РФ от 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20 февраля 2019 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года</a:t>
            </a:r>
          </a:p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«О бюджетной политике в 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2025-2027 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годах»</a:t>
            </a:r>
          </a:p>
        </p:txBody>
      </p:sp>
      <p:sp>
        <p:nvSpPr>
          <p:cNvPr id="110601" name="TextBox 17"/>
          <p:cNvSpPr txBox="1">
            <a:spLocks noChangeArrowheads="1"/>
          </p:cNvSpPr>
          <p:nvPr/>
        </p:nvSpPr>
        <p:spPr bwMode="auto">
          <a:xfrm>
            <a:off x="3257550" y="3613150"/>
            <a:ext cx="23034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Основа формирования</a:t>
            </a:r>
          </a:p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проекта бюджета </a:t>
            </a:r>
            <a:r>
              <a:rPr lang="ru-RU" sz="1600" dirty="0" err="1">
                <a:solidFill>
                  <a:srgbClr val="FFFFFF"/>
                </a:solidFill>
                <a:latin typeface="Trebuchet MS" pitchFamily="34" charset="0"/>
              </a:rPr>
              <a:t>Зоринского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 сельсовета</a:t>
            </a:r>
          </a:p>
          <a:p>
            <a:pPr algn="ctr"/>
            <a:r>
              <a:rPr lang="ru-RU" sz="1600" dirty="0" err="1">
                <a:solidFill>
                  <a:srgbClr val="FFFFFF"/>
                </a:solidFill>
                <a:latin typeface="Trebuchet MS" pitchFamily="34" charset="0"/>
              </a:rPr>
              <a:t>Обоянского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 района на </a:t>
            </a:r>
            <a:r>
              <a:rPr lang="ru-RU" sz="1600" dirty="0" smtClean="0">
                <a:solidFill>
                  <a:srgbClr val="FFFFFF"/>
                </a:solidFill>
              </a:rPr>
              <a:t>2025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 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год и плановый период 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2026 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и 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20</a:t>
            </a:r>
            <a:r>
              <a:rPr lang="ru-RU" sz="1600" dirty="0" smtClean="0">
                <a:solidFill>
                  <a:srgbClr val="FFFFFF"/>
                </a:solidFill>
              </a:rPr>
              <a:t>27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 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годов</a:t>
            </a:r>
          </a:p>
        </p:txBody>
      </p:sp>
      <p:sp>
        <p:nvSpPr>
          <p:cNvPr id="10" name="Скругленный прямоугольник 9"/>
          <p:cNvSpPr>
            <a:spLocks noChangeArrowheads="1"/>
          </p:cNvSpPr>
          <p:nvPr/>
        </p:nvSpPr>
        <p:spPr bwMode="auto">
          <a:xfrm>
            <a:off x="3218656" y="972843"/>
            <a:ext cx="2381250" cy="200711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40000" algn="ctr">
            <a:solidFill>
              <a:srgbClr val="862A4A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0603" name="TextBox 16"/>
          <p:cNvSpPr txBox="1">
            <a:spLocks noChangeArrowheads="1"/>
          </p:cNvSpPr>
          <p:nvPr/>
        </p:nvSpPr>
        <p:spPr bwMode="auto">
          <a:xfrm>
            <a:off x="3080398" y="1262731"/>
            <a:ext cx="2597150" cy="131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36000">
            <a:spAutoFit/>
          </a:bodyPr>
          <a:lstStyle/>
          <a:p>
            <a:pPr algn="ctr"/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Основные направления бюджетной и налоговой политики </a:t>
            </a:r>
            <a:r>
              <a:rPr lang="ru-RU" sz="1600" dirty="0" err="1">
                <a:solidFill>
                  <a:srgbClr val="FFFFFF"/>
                </a:solidFill>
                <a:latin typeface="Trebuchet MS" pitchFamily="34" charset="0"/>
              </a:rPr>
              <a:t>Зоринского</a:t>
            </a:r>
            <a:r>
              <a:rPr lang="ru-RU" sz="1600" dirty="0">
                <a:solidFill>
                  <a:srgbClr val="FFFFFF"/>
                </a:solidFill>
                <a:latin typeface="Trebuchet MS" pitchFamily="34" charset="0"/>
              </a:rPr>
              <a:t> сельсовета на 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2025-20</a:t>
            </a:r>
            <a:r>
              <a:rPr lang="ru-RU" sz="1600" dirty="0" smtClean="0">
                <a:solidFill>
                  <a:srgbClr val="FFFFFF"/>
                </a:solidFill>
              </a:rPr>
              <a:t>27</a:t>
            </a:r>
            <a:r>
              <a:rPr lang="ru-RU" sz="1600" dirty="0" smtClean="0">
                <a:solidFill>
                  <a:srgbClr val="FFFFFF"/>
                </a:solidFill>
                <a:latin typeface="Trebuchet MS" pitchFamily="34" charset="0"/>
              </a:rPr>
              <a:t> годы</a:t>
            </a: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20" name="Стрелка вниз 19"/>
          <p:cNvSpPr>
            <a:spLocks noChangeArrowheads="1"/>
          </p:cNvSpPr>
          <p:nvPr/>
        </p:nvSpPr>
        <p:spPr bwMode="auto">
          <a:xfrm rot="3756982">
            <a:off x="5720556" y="3534569"/>
            <a:ext cx="506413" cy="1120775"/>
          </a:xfrm>
          <a:prstGeom prst="downArrow">
            <a:avLst>
              <a:gd name="adj1" fmla="val 50000"/>
              <a:gd name="adj2" fmla="val 50001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1" name="Стрелка вниз 20"/>
          <p:cNvSpPr>
            <a:spLocks noChangeArrowheads="1"/>
          </p:cNvSpPr>
          <p:nvPr/>
        </p:nvSpPr>
        <p:spPr bwMode="auto">
          <a:xfrm rot="-2003189">
            <a:off x="2532063" y="2198688"/>
            <a:ext cx="506412" cy="165735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2" name="Стрелка вниз 21"/>
          <p:cNvSpPr>
            <a:spLocks noChangeArrowheads="1"/>
          </p:cNvSpPr>
          <p:nvPr/>
        </p:nvSpPr>
        <p:spPr bwMode="auto">
          <a:xfrm rot="-3807078">
            <a:off x="2418556" y="3926682"/>
            <a:ext cx="506413" cy="1117600"/>
          </a:xfrm>
          <a:prstGeom prst="downArrow">
            <a:avLst>
              <a:gd name="adj1" fmla="val 50000"/>
              <a:gd name="adj2" fmla="val 50003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3" name="Стрелка вниз 22"/>
          <p:cNvSpPr>
            <a:spLocks noChangeArrowheads="1"/>
          </p:cNvSpPr>
          <p:nvPr/>
        </p:nvSpPr>
        <p:spPr bwMode="auto">
          <a:xfrm rot="-1442589">
            <a:off x="4034926" y="2969438"/>
            <a:ext cx="506412" cy="768350"/>
          </a:xfrm>
          <a:prstGeom prst="downArrow">
            <a:avLst>
              <a:gd name="adj1" fmla="val 50000"/>
              <a:gd name="adj2" fmla="val 49999"/>
            </a:avLst>
          </a:prstGeom>
          <a:solidFill>
            <a:schemeClr val="folHlink"/>
          </a:solidFill>
          <a:ln w="400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23228F-30C6-4782-99DC-5928D4FC97CC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11618" name="Rectangle 7"/>
          <p:cNvSpPr>
            <a:spLocks noChangeArrowheads="1"/>
          </p:cNvSpPr>
          <p:nvPr/>
        </p:nvSpPr>
        <p:spPr bwMode="auto">
          <a:xfrm>
            <a:off x="684213" y="620713"/>
            <a:ext cx="7993062" cy="1203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БЮДЖЕТ НА </a:t>
            </a:r>
            <a:r>
              <a:rPr lang="ru-RU" b="1" dirty="0" smtClean="0"/>
              <a:t>2025 </a:t>
            </a:r>
            <a:r>
              <a:rPr lang="ru-RU" b="1" dirty="0"/>
              <a:t>ГОД И ПЛАНОВЫЙ ПЕРИОД </a:t>
            </a:r>
            <a:r>
              <a:rPr lang="ru-RU" b="1" dirty="0" smtClean="0"/>
              <a:t>2026 </a:t>
            </a:r>
            <a:r>
              <a:rPr lang="ru-RU" b="1" dirty="0" smtClean="0"/>
              <a:t>И </a:t>
            </a:r>
            <a:r>
              <a:rPr lang="ru-RU" b="1" dirty="0" smtClean="0"/>
              <a:t>2027 </a:t>
            </a:r>
            <a:r>
              <a:rPr lang="ru-RU" b="1" dirty="0" smtClean="0"/>
              <a:t>ГОДОВ </a:t>
            </a:r>
            <a:endParaRPr lang="ru-RU" b="1" dirty="0"/>
          </a:p>
          <a:p>
            <a:pPr algn="ctr"/>
            <a:r>
              <a:rPr lang="ru-RU" b="1" dirty="0"/>
              <a:t>НАПРАВЛЕН НА РЕШЕНИЕ СЛЕДУЮЩИХ КЛЮЧЕВЫХ ЗАДАЧ:</a:t>
            </a:r>
          </a:p>
        </p:txBody>
      </p:sp>
      <p:grpSp>
        <p:nvGrpSpPr>
          <p:cNvPr id="111619" name="Group 9"/>
          <p:cNvGrpSpPr>
            <a:grpSpLocks/>
          </p:cNvGrpSpPr>
          <p:nvPr/>
        </p:nvGrpSpPr>
        <p:grpSpPr bwMode="auto">
          <a:xfrm>
            <a:off x="323850" y="1916113"/>
            <a:ext cx="8640763" cy="865187"/>
            <a:chOff x="204" y="1162"/>
            <a:chExt cx="5443" cy="590"/>
          </a:xfrm>
        </p:grpSpPr>
        <p:sp>
          <p:nvSpPr>
            <p:cNvPr id="111632" name="Rectangle 7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33" name="AutoShape 8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Обеспечение устойчивости и сбалансированности бюджетной системы в целях </a:t>
              </a:r>
            </a:p>
            <a:p>
              <a:pPr algn="ctr"/>
              <a:r>
                <a:rPr lang="ru-RU" sz="1400" b="1"/>
                <a:t>гарантированного исполнения действующих и принимаемых расходных обязательств</a:t>
              </a:r>
              <a:r>
                <a:rPr lang="ru-RU"/>
                <a:t> </a:t>
              </a:r>
            </a:p>
          </p:txBody>
        </p:sp>
      </p:grpSp>
      <p:grpSp>
        <p:nvGrpSpPr>
          <p:cNvPr id="111620" name="Group 10"/>
          <p:cNvGrpSpPr>
            <a:grpSpLocks/>
          </p:cNvGrpSpPr>
          <p:nvPr/>
        </p:nvGrpSpPr>
        <p:grpSpPr bwMode="auto">
          <a:xfrm>
            <a:off x="323850" y="2852738"/>
            <a:ext cx="8640763" cy="865187"/>
            <a:chOff x="204" y="1162"/>
            <a:chExt cx="5443" cy="590"/>
          </a:xfrm>
        </p:grpSpPr>
        <p:sp>
          <p:nvSpPr>
            <p:cNvPr id="111630" name="Rectangle 11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31" name="AutoShape 12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эффективности бюджетной политики, в том числе за счет роста </a:t>
              </a:r>
            </a:p>
            <a:p>
              <a:pPr algn="ctr"/>
              <a:r>
                <a:rPr lang="ru-RU" sz="1400" b="1"/>
                <a:t>эффективности бюджетных расходов, обеспечения адресности </a:t>
              </a:r>
            </a:p>
            <a:p>
              <a:pPr algn="ctr"/>
              <a:r>
                <a:rPr lang="ru-RU" sz="1400" b="1"/>
                <a:t>социальной помощи, проведения структурных реформ в социальной сфере </a:t>
              </a:r>
            </a:p>
          </p:txBody>
        </p:sp>
      </p:grpSp>
      <p:grpSp>
        <p:nvGrpSpPr>
          <p:cNvPr id="111621" name="Group 13" descr="иоро"/>
          <p:cNvGrpSpPr>
            <a:grpSpLocks/>
          </p:cNvGrpSpPr>
          <p:nvPr/>
        </p:nvGrpSpPr>
        <p:grpSpPr bwMode="auto">
          <a:xfrm>
            <a:off x="323850" y="3789363"/>
            <a:ext cx="8640763" cy="865187"/>
            <a:chOff x="204" y="1162"/>
            <a:chExt cx="5443" cy="590"/>
          </a:xfrm>
        </p:grpSpPr>
        <p:sp>
          <p:nvSpPr>
            <p:cNvPr id="111628" name="Rectangle 14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9" name="AutoShape 15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Соответствие финансовых возможностей Зоринского сельсовета</a:t>
              </a:r>
            </a:p>
            <a:p>
              <a:pPr algn="ctr"/>
              <a:r>
                <a:rPr lang="ru-RU" sz="1400" b="1"/>
                <a:t>ключевым направлениям развития </a:t>
              </a:r>
            </a:p>
          </p:txBody>
        </p:sp>
      </p:grpSp>
      <p:grpSp>
        <p:nvGrpSpPr>
          <p:cNvPr id="111622" name="Group 16"/>
          <p:cNvGrpSpPr>
            <a:grpSpLocks/>
          </p:cNvGrpSpPr>
          <p:nvPr/>
        </p:nvGrpSpPr>
        <p:grpSpPr bwMode="auto">
          <a:xfrm>
            <a:off x="323850" y="4724400"/>
            <a:ext cx="8640763" cy="865188"/>
            <a:chOff x="204" y="1162"/>
            <a:chExt cx="5443" cy="590"/>
          </a:xfrm>
        </p:grpSpPr>
        <p:sp>
          <p:nvSpPr>
            <p:cNvPr id="111626" name="Rectangle 17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7" name="AutoShape 18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роли бюджетной политики для поддержки экономического роста</a:t>
              </a:r>
              <a:r>
                <a:rPr lang="ru-RU"/>
                <a:t> </a:t>
              </a:r>
            </a:p>
          </p:txBody>
        </p:sp>
      </p:grpSp>
      <p:grpSp>
        <p:nvGrpSpPr>
          <p:cNvPr id="111623" name="Group 19"/>
          <p:cNvGrpSpPr>
            <a:grpSpLocks/>
          </p:cNvGrpSpPr>
          <p:nvPr/>
        </p:nvGrpSpPr>
        <p:grpSpPr bwMode="auto">
          <a:xfrm>
            <a:off x="323850" y="5661025"/>
            <a:ext cx="8640763" cy="865188"/>
            <a:chOff x="204" y="1162"/>
            <a:chExt cx="5443" cy="590"/>
          </a:xfrm>
        </p:grpSpPr>
        <p:sp>
          <p:nvSpPr>
            <p:cNvPr id="111624" name="Rectangle 20"/>
            <p:cNvSpPr>
              <a:spLocks noChangeArrowheads="1"/>
            </p:cNvSpPr>
            <p:nvPr/>
          </p:nvSpPr>
          <p:spPr bwMode="auto">
            <a:xfrm>
              <a:off x="204" y="1253"/>
              <a:ext cx="5443" cy="408"/>
            </a:xfrm>
            <a:prstGeom prst="rect">
              <a:avLst/>
            </a:prstGeom>
            <a:solidFill>
              <a:srgbClr val="FFFF00">
                <a:alpha val="27843"/>
              </a:srgbClr>
            </a:solidFill>
            <a:ln w="50800">
              <a:solidFill>
                <a:srgbClr val="00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25" name="AutoShape 21"/>
            <p:cNvSpPr>
              <a:spLocks noChangeArrowheads="1"/>
            </p:cNvSpPr>
            <p:nvPr/>
          </p:nvSpPr>
          <p:spPr bwMode="auto">
            <a:xfrm>
              <a:off x="295" y="1162"/>
              <a:ext cx="5261" cy="59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400" b="1"/>
                <a:t>Повышение прозрачности и открытости бюджетного процесса</a:t>
              </a: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D:\Users\Volzhenina\Desktop\ДЛЯ СЛАЙДОВ\bud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1728192" cy="172819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5150" y="644525"/>
            <a:ext cx="7094538" cy="12842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параметры решения </a:t>
            </a:r>
            <a:b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«О бюджете </a:t>
            </a:r>
            <a:r>
              <a:rPr lang="ru-RU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Зоринского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сельсовета </a:t>
            </a:r>
            <a:r>
              <a:rPr lang="ru-RU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Обоянского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района на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2025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 и плановый период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2026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27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годов»</a:t>
            </a:r>
          </a:p>
        </p:txBody>
      </p:sp>
      <p:graphicFrame>
        <p:nvGraphicFramePr>
          <p:cNvPr id="112693" name="Group 5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88105274"/>
              </p:ext>
            </p:extLst>
          </p:nvPr>
        </p:nvGraphicFramePr>
        <p:xfrm>
          <a:off x="595313" y="2349500"/>
          <a:ext cx="8001000" cy="4178619"/>
        </p:xfrm>
        <a:graphic>
          <a:graphicData uri="http://schemas.openxmlformats.org/drawingml/2006/table">
            <a:tbl>
              <a:tblPr/>
              <a:tblGrid>
                <a:gridCol w="4105275"/>
                <a:gridCol w="1322387"/>
                <a:gridCol w="1320800"/>
                <a:gridCol w="1252538"/>
              </a:tblGrid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2025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2026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2027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Доходы,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5645,2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5395,1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5396,4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из них: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Налоговые и неналоговые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3108,5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3212,0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3300,0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Безвозмездные поступления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2536,7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2183,1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2096,4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Расходы, 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5645,2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5395,1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5396,4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III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Дефицит (-), профицит (+)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VI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. Источники финансирования дефицита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 Cyr" pitchFamily="34" charset="0"/>
                        <a:cs typeface="Arial Cyr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690" name="Text Box 116"/>
          <p:cNvSpPr txBox="1">
            <a:spLocks noChangeArrowheads="1"/>
          </p:cNvSpPr>
          <p:nvPr/>
        </p:nvSpPr>
        <p:spPr bwMode="auto">
          <a:xfrm>
            <a:off x="7380288" y="1916113"/>
            <a:ext cx="15128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345" tIns="44173" rIns="88345" bIns="44173">
            <a:spAutoFit/>
          </a:bodyPr>
          <a:lstStyle/>
          <a:p>
            <a:pPr defTabSz="884238"/>
            <a:r>
              <a:rPr lang="ru-RU" sz="1600">
                <a:solidFill>
                  <a:srgbClr val="000000"/>
                </a:solidFill>
                <a:latin typeface="Arial Cyr" pitchFamily="34" charset="0"/>
                <a:cs typeface="Arial Cyr" pitchFamily="34" charset="0"/>
              </a:rPr>
              <a:t>(тыс. рублей)</a:t>
            </a:r>
          </a:p>
        </p:txBody>
      </p:sp>
      <p:sp>
        <p:nvSpPr>
          <p:cNvPr id="121908" name="Номер слайда 10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967021-B5B0-488A-B0D6-7FBE46D5896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83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550960282"/>
              </p:ext>
            </p:extLst>
          </p:nvPr>
        </p:nvGraphicFramePr>
        <p:xfrm>
          <a:off x="1804988" y="2322513"/>
          <a:ext cx="6021387" cy="395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0" name="Лист" r:id="rId4" imgW="7781990" imgH="5114880" progId="Excel.Sheet.8">
                  <p:embed/>
                </p:oleObj>
              </mc:Choice>
              <mc:Fallback>
                <p:oleObj name="Лист" r:id="rId4" imgW="7781990" imgH="5114880" progId="Excel.Sheet.8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988" y="2322513"/>
                        <a:ext cx="6021387" cy="3957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33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7F07F7-380F-4417-BFD4-53BE23A58524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z="1100" dirty="0">
              <a:solidFill>
                <a:schemeClr val="tx2"/>
              </a:solidFill>
            </a:endParaRPr>
          </a:p>
        </p:txBody>
      </p:sp>
      <p:sp>
        <p:nvSpPr>
          <p:cNvPr id="122885" name="Rectangle 4"/>
          <p:cNvSpPr>
            <a:spLocks noChangeArrowheads="1"/>
          </p:cNvSpPr>
          <p:nvPr/>
        </p:nvSpPr>
        <p:spPr bwMode="auto">
          <a:xfrm>
            <a:off x="430213" y="2170113"/>
            <a:ext cx="154781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rgbClr val="000000"/>
                </a:solidFill>
              </a:rPr>
              <a:t>тыс. рублей</a:t>
            </a:r>
          </a:p>
        </p:txBody>
      </p:sp>
      <p:sp>
        <p:nvSpPr>
          <p:cNvPr id="122886" name="Text Box 19"/>
          <p:cNvSpPr txBox="1">
            <a:spLocks noChangeArrowheads="1"/>
          </p:cNvSpPr>
          <p:nvPr/>
        </p:nvSpPr>
        <p:spPr bwMode="auto">
          <a:xfrm>
            <a:off x="3707903" y="3573463"/>
            <a:ext cx="1008559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5645,2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22887" name="Text Box 20"/>
          <p:cNvSpPr txBox="1">
            <a:spLocks noChangeArrowheads="1"/>
          </p:cNvSpPr>
          <p:nvPr/>
        </p:nvSpPr>
        <p:spPr bwMode="auto">
          <a:xfrm>
            <a:off x="2699792" y="2462213"/>
            <a:ext cx="12961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7928,2</a:t>
            </a:r>
            <a:endParaRPr lang="ru-RU" b="1" dirty="0">
              <a:solidFill>
                <a:srgbClr val="000000"/>
              </a:solidFill>
            </a:endParaRPr>
          </a:p>
          <a:p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22888" name="Text Box 19"/>
          <p:cNvSpPr txBox="1">
            <a:spLocks noChangeArrowheads="1"/>
          </p:cNvSpPr>
          <p:nvPr/>
        </p:nvSpPr>
        <p:spPr bwMode="auto">
          <a:xfrm>
            <a:off x="4860033" y="3539628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5395,1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22889" name="Text Box 19"/>
          <p:cNvSpPr txBox="1">
            <a:spLocks noChangeArrowheads="1"/>
          </p:cNvSpPr>
          <p:nvPr/>
        </p:nvSpPr>
        <p:spPr bwMode="auto">
          <a:xfrm>
            <a:off x="5897563" y="3389313"/>
            <a:ext cx="105070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5396,4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22890" name="AutoShape 16"/>
          <p:cNvSpPr>
            <a:spLocks noChangeArrowheads="1"/>
          </p:cNvSpPr>
          <p:nvPr/>
        </p:nvSpPr>
        <p:spPr bwMode="auto">
          <a:xfrm>
            <a:off x="468313" y="620713"/>
            <a:ext cx="8280400" cy="1008062"/>
          </a:xfrm>
          <a:prstGeom prst="flowChart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Динамика доходов бюджета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Зоринского</a:t>
            </a:r>
            <a:r>
              <a:rPr lang="ru-RU" sz="2000" b="1" dirty="0">
                <a:solidFill>
                  <a:schemeClr val="bg1"/>
                </a:solidFill>
              </a:rPr>
              <a:t> сельсовета </a:t>
            </a:r>
            <a:r>
              <a:rPr lang="ru-RU" sz="2000" b="1" dirty="0" err="1">
                <a:solidFill>
                  <a:schemeClr val="bg1"/>
                </a:solidFill>
              </a:rPr>
              <a:t>Обоянского</a:t>
            </a:r>
            <a:r>
              <a:rPr lang="ru-RU" sz="2000" b="1" dirty="0">
                <a:solidFill>
                  <a:schemeClr val="bg1"/>
                </a:solidFill>
              </a:rPr>
              <a:t> района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Номер слайда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8F86E4-05F7-4BF4-995C-1568810FD31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  <p:graphicFrame>
        <p:nvGraphicFramePr>
          <p:cNvPr id="124931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529292940"/>
              </p:ext>
            </p:extLst>
          </p:nvPr>
        </p:nvGraphicFramePr>
        <p:xfrm>
          <a:off x="993775" y="1270000"/>
          <a:ext cx="6959600" cy="449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5" name="Лист" r:id="rId3" imgW="8562944" imgH="5533920" progId="Excel.Sheet.8">
                  <p:embed/>
                </p:oleObj>
              </mc:Choice>
              <mc:Fallback>
                <p:oleObj name="Лист" r:id="rId3" imgW="8562944" imgH="5533920" progId="Excel.Sheet.8">
                  <p:embed/>
                  <p:pic>
                    <p:nvPicPr>
                      <p:cNvPr id="0" name="Picture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1270000"/>
                        <a:ext cx="6959600" cy="449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4933" name="Picture 8" descr="97e02b0b058d46c7fd4f51472672b19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88913"/>
            <a:ext cx="16922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7950" y="476250"/>
            <a:ext cx="9036050" cy="10810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расходов бюджета </a:t>
            </a:r>
            <a:r>
              <a:rPr lang="ru-RU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Зоринского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сельсовета </a:t>
            </a:r>
            <a:r>
              <a:rPr lang="ru-RU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Обоянс</a:t>
            </a:r>
            <a:r>
              <a:rPr lang="ru-RU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</a:t>
            </a:r>
            <a:r>
              <a:rPr lang="ru-RU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ого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района </a:t>
            </a:r>
            <a:b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2024-20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27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годах</a:t>
            </a:r>
            <a:endParaRPr lang="ru-RU" sz="2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126979" name="Objec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995122"/>
              </p:ext>
            </p:extLst>
          </p:nvPr>
        </p:nvGraphicFramePr>
        <p:xfrm>
          <a:off x="879475" y="1665288"/>
          <a:ext cx="5970588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5" name="Лист" r:id="rId3" imgW="7896256" imgH="5876820" progId="Excel.Sheet.8">
                  <p:embed/>
                </p:oleObj>
              </mc:Choice>
              <mc:Fallback>
                <p:oleObj name="Лист" r:id="rId3" imgW="7896256" imgH="5876820" progId="Excel.Sheet.8">
                  <p:embed/>
                  <p:pic>
                    <p:nvPicPr>
                      <p:cNvPr id="0" name="Picture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1665288"/>
                        <a:ext cx="5970588" cy="444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0" name="Номер слайда 1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4744B5-F3F8-4544-B2E4-AF26FCCE284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5175"/>
            <a:ext cx="9144000" cy="71913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Расходы бюджета </a:t>
            </a:r>
            <a:r>
              <a:rPr lang="ru-RU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Зоринского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сельсовета </a:t>
            </a:r>
            <a:b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по разделам в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2025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27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годах, </a:t>
            </a:r>
            <a:r>
              <a:rPr lang="ru-RU" sz="24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тыс.рублей</a:t>
            </a:r>
            <a:endParaRPr lang="ru-RU" sz="2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8003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942BC2-8D86-4C2F-8EF3-0C79E9B6465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  <p:graphicFrame>
        <p:nvGraphicFramePr>
          <p:cNvPr id="12808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698892"/>
              </p:ext>
            </p:extLst>
          </p:nvPr>
        </p:nvGraphicFramePr>
        <p:xfrm>
          <a:off x="1331911" y="1628775"/>
          <a:ext cx="6408440" cy="4135439"/>
        </p:xfrm>
        <a:graphic>
          <a:graphicData uri="http://schemas.openxmlformats.org/drawingml/2006/table">
            <a:tbl>
              <a:tblPr/>
              <a:tblGrid>
                <a:gridCol w="3272394"/>
                <a:gridCol w="1001717"/>
                <a:gridCol w="1005352"/>
                <a:gridCol w="1128977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Наименование  расходов 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Зоринского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 сельсовета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«Общегосударственные вопросы»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4652,4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4241,2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4103,8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оборона»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406,5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443,8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459,4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безопасность и правоохранительная деятельность»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«Национальная экономика»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«Жилищно-коммунальное хозяйство»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«Образование»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«Физическая культура и спорт»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«Социальная политика»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83,3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83,3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5645,2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5395,1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5396,4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8077" name="Picture 95" descr="Скачать перо и чернильница картинки и фото на телефон бесплатн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1476375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6E51D0-60B6-4161-9D33-A6A9822AC8AA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1259633" y="2349500"/>
            <a:ext cx="2088231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Развитие муниципальной</a:t>
            </a:r>
          </a:p>
          <a:p>
            <a:pPr algn="ctr"/>
            <a:r>
              <a:rPr lang="ru-RU" sz="1200" b="1" dirty="0"/>
              <a:t>службы</a:t>
            </a:r>
          </a:p>
          <a:p>
            <a:pPr algn="ctr"/>
            <a:r>
              <a:rPr lang="ru-RU" sz="1200" b="1" dirty="0"/>
              <a:t> </a:t>
            </a:r>
            <a:r>
              <a:rPr lang="ru-RU" b="1" dirty="0"/>
              <a:t> </a:t>
            </a:r>
          </a:p>
          <a:p>
            <a:pPr algn="ctr"/>
            <a:r>
              <a:rPr lang="ru-RU" sz="1200" b="1" dirty="0" smtClean="0"/>
              <a:t>0,2%</a:t>
            </a:r>
            <a:endParaRPr lang="ru-RU" sz="1200" b="1" dirty="0"/>
          </a:p>
        </p:txBody>
      </p:sp>
      <p:sp>
        <p:nvSpPr>
          <p:cNvPr id="131076" name="AutoShape 8"/>
          <p:cNvSpPr>
            <a:spLocks noChangeArrowheads="1"/>
          </p:cNvSpPr>
          <p:nvPr/>
        </p:nvSpPr>
        <p:spPr bwMode="auto">
          <a:xfrm>
            <a:off x="4643438" y="2349500"/>
            <a:ext cx="2305050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 smtClean="0"/>
              <a:t>Формирование современной </a:t>
            </a:r>
          </a:p>
          <a:p>
            <a:pPr algn="ctr"/>
            <a:r>
              <a:rPr lang="ru-RU" sz="1200" b="1" dirty="0" smtClean="0"/>
              <a:t>городской среды</a:t>
            </a:r>
          </a:p>
          <a:p>
            <a:pPr algn="ctr"/>
            <a:r>
              <a:rPr lang="ru-RU" sz="1200" b="1" dirty="0" smtClean="0"/>
              <a:t>3,3%</a:t>
            </a:r>
            <a:endParaRPr lang="ru-RU" sz="1200" b="1" dirty="0"/>
          </a:p>
        </p:txBody>
      </p:sp>
      <p:sp>
        <p:nvSpPr>
          <p:cNvPr id="131077" name="AutoShape 10"/>
          <p:cNvSpPr>
            <a:spLocks noChangeArrowheads="1"/>
          </p:cNvSpPr>
          <p:nvPr/>
        </p:nvSpPr>
        <p:spPr bwMode="auto">
          <a:xfrm>
            <a:off x="250825" y="4292600"/>
            <a:ext cx="1800225" cy="11525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Благоустройство</a:t>
            </a:r>
          </a:p>
          <a:p>
            <a:pPr algn="ctr"/>
            <a:r>
              <a:rPr lang="ru-RU" sz="1200" b="1" dirty="0"/>
              <a:t> территории </a:t>
            </a:r>
          </a:p>
          <a:p>
            <a:pPr algn="ctr"/>
            <a:r>
              <a:rPr lang="ru-RU" sz="1200" b="1" dirty="0" smtClean="0"/>
              <a:t>12,5%</a:t>
            </a:r>
            <a:endParaRPr lang="ru-RU" sz="1200" b="1" dirty="0"/>
          </a:p>
        </p:txBody>
      </p:sp>
      <p:sp>
        <p:nvSpPr>
          <p:cNvPr id="131078" name="AutoShape 11"/>
          <p:cNvSpPr>
            <a:spLocks noChangeArrowheads="1"/>
          </p:cNvSpPr>
          <p:nvPr/>
        </p:nvSpPr>
        <p:spPr bwMode="auto">
          <a:xfrm>
            <a:off x="2339975" y="4365625"/>
            <a:ext cx="1944688" cy="10795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Пожарная безопасность</a:t>
            </a:r>
          </a:p>
          <a:p>
            <a:pPr algn="ctr"/>
            <a:r>
              <a:rPr lang="ru-RU" sz="1200" b="1" dirty="0" smtClean="0"/>
              <a:t>0,3%</a:t>
            </a:r>
            <a:endParaRPr lang="ru-RU" sz="1200" b="1" dirty="0"/>
          </a:p>
        </p:txBody>
      </p:sp>
      <p:sp>
        <p:nvSpPr>
          <p:cNvPr id="131079" name="AutoShape 14"/>
          <p:cNvSpPr>
            <a:spLocks noChangeArrowheads="1"/>
          </p:cNvSpPr>
          <p:nvPr/>
        </p:nvSpPr>
        <p:spPr bwMode="auto">
          <a:xfrm>
            <a:off x="4572000" y="4365625"/>
            <a:ext cx="2232025" cy="10414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 dirty="0"/>
              <a:t>Повышение эффективности</a:t>
            </a:r>
          </a:p>
          <a:p>
            <a:pPr algn="ctr"/>
            <a:r>
              <a:rPr lang="ru-RU" sz="1200" b="1" dirty="0"/>
              <a:t> работы с молодежью,</a:t>
            </a:r>
          </a:p>
          <a:p>
            <a:pPr algn="ctr"/>
            <a:r>
              <a:rPr lang="ru-RU" sz="1200" b="1" dirty="0"/>
              <a:t> развитие физической</a:t>
            </a:r>
          </a:p>
          <a:p>
            <a:pPr algn="ctr"/>
            <a:r>
              <a:rPr lang="ru-RU" sz="1200" b="1" dirty="0"/>
              <a:t> культуры и спорта</a:t>
            </a:r>
          </a:p>
          <a:p>
            <a:pPr algn="ctr"/>
            <a:r>
              <a:rPr lang="ru-RU" sz="1200" b="1" dirty="0" smtClean="0"/>
              <a:t>1,1%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131080" name="AutoShape 16"/>
          <p:cNvSpPr>
            <a:spLocks noChangeArrowheads="1"/>
          </p:cNvSpPr>
          <p:nvPr/>
        </p:nvSpPr>
        <p:spPr bwMode="auto">
          <a:xfrm>
            <a:off x="250825" y="333375"/>
            <a:ext cx="8497888" cy="15113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Доля муниципальных программ в общем объеме расходов,</a:t>
            </a:r>
          </a:p>
          <a:p>
            <a:pPr algn="ctr"/>
            <a:r>
              <a:rPr lang="ru-RU" b="1" dirty="0"/>
              <a:t>запланированных на реализацию муниципальных программ</a:t>
            </a:r>
          </a:p>
          <a:p>
            <a:pPr algn="ctr"/>
            <a:r>
              <a:rPr lang="ru-RU" b="1" dirty="0" err="1"/>
              <a:t>Зоринского</a:t>
            </a:r>
            <a:r>
              <a:rPr lang="ru-RU" b="1" dirty="0"/>
              <a:t> сельсовета в </a:t>
            </a:r>
            <a:r>
              <a:rPr lang="ru-RU" b="1" dirty="0" smtClean="0"/>
              <a:t>2025 </a:t>
            </a:r>
            <a:r>
              <a:rPr lang="ru-RU" b="1" dirty="0"/>
              <a:t>году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2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3_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410</Words>
  <Application>Microsoft Office PowerPoint</Application>
  <PresentationFormat>Экран (4:3)</PresentationFormat>
  <Paragraphs>147</Paragraphs>
  <Slides>10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8" baseType="lpstr">
      <vt:lpstr>Arial</vt:lpstr>
      <vt:lpstr>Arial Cyr</vt:lpstr>
      <vt:lpstr>Calibri</vt:lpstr>
      <vt:lpstr>Franklin Gothic Book</vt:lpstr>
      <vt:lpstr>Franklin Gothic Medium</vt:lpstr>
      <vt:lpstr>Georgia</vt:lpstr>
      <vt:lpstr>Times New Roman</vt:lpstr>
      <vt:lpstr>Trebuchet MS</vt:lpstr>
      <vt:lpstr>Wingdings</vt:lpstr>
      <vt:lpstr>Wingdings 2</vt:lpstr>
      <vt:lpstr>Тема Office</vt:lpstr>
      <vt:lpstr>1_Городская</vt:lpstr>
      <vt:lpstr>9_Городская</vt:lpstr>
      <vt:lpstr>12_Городская</vt:lpstr>
      <vt:lpstr>13_Городская</vt:lpstr>
      <vt:lpstr>Трек</vt:lpstr>
      <vt:lpstr>Изящная</vt:lpstr>
      <vt:lpstr>Лист Microsoft Excel 97-2003</vt:lpstr>
      <vt:lpstr>Презентация PowerPoint</vt:lpstr>
      <vt:lpstr>Презентация PowerPoint</vt:lpstr>
      <vt:lpstr>Презентация PowerPoint</vt:lpstr>
      <vt:lpstr>Основные параметры решения  «О бюджете Зоринского сельсовета Обоянского района на 2025 год и плановый период 2026 и 2027 годов»</vt:lpstr>
      <vt:lpstr>Презентация PowerPoint</vt:lpstr>
      <vt:lpstr>Презентация PowerPoint</vt:lpstr>
      <vt:lpstr>Динамика расходов бюджета Зоринского сельсовета Обоянского района  в 2024-2027 годах</vt:lpstr>
      <vt:lpstr>                  Расходы бюджета Зоринского сельсовета                             по разделам в 2025 – 2027 годах, тыс.рублей</vt:lpstr>
      <vt:lpstr>Презентация PowerPoint</vt:lpstr>
      <vt:lpstr>Презентация PowerPoint</vt:lpstr>
    </vt:vector>
  </TitlesOfParts>
  <Company>зорино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Zorino-GlavBux</dc:creator>
  <cp:lastModifiedBy>Yurist</cp:lastModifiedBy>
  <cp:revision>330</cp:revision>
  <cp:lastPrinted>2013-11-15T06:31:56Z</cp:lastPrinted>
  <dcterms:created xsi:type="dcterms:W3CDTF">2013-05-13T09:45:35Z</dcterms:created>
  <dcterms:modified xsi:type="dcterms:W3CDTF">2025-03-14T08:37:35Z</dcterms:modified>
</cp:coreProperties>
</file>