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25" r:id="rId4"/>
    <p:sldMasterId id="2147483777" r:id="rId5"/>
    <p:sldMasterId id="2147483816" r:id="rId6"/>
    <p:sldMasterId id="2147483829" r:id="rId7"/>
    <p:sldMasterId id="2147483867" r:id="rId8"/>
    <p:sldMasterId id="2147483879" r:id="rId9"/>
  </p:sldMasterIdLst>
  <p:notesMasterIdLst>
    <p:notesMasterId r:id="rId24"/>
  </p:notesMasterIdLst>
  <p:sldIdLst>
    <p:sldId id="280" r:id="rId10"/>
    <p:sldId id="284" r:id="rId11"/>
    <p:sldId id="289" r:id="rId12"/>
    <p:sldId id="257" r:id="rId13"/>
    <p:sldId id="258" r:id="rId14"/>
    <p:sldId id="274" r:id="rId15"/>
    <p:sldId id="260" r:id="rId16"/>
    <p:sldId id="270" r:id="rId17"/>
    <p:sldId id="273" r:id="rId18"/>
    <p:sldId id="288" r:id="rId19"/>
    <p:sldId id="283" r:id="rId20"/>
    <p:sldId id="286" r:id="rId21"/>
    <p:sldId id="261" r:id="rId22"/>
    <p:sldId id="292" r:id="rId23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6A8E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6" autoAdjust="0"/>
    <p:restoredTop sz="94676" autoAdjust="0"/>
  </p:normalViewPr>
  <p:slideViewPr>
    <p:cSldViewPr>
      <p:cViewPr varScale="1">
        <p:scale>
          <a:sx n="71" d="100"/>
          <a:sy n="71" d="100"/>
        </p:scale>
        <p:origin x="155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38BCE-A4AC-488E-933C-001F195F8A27}" type="doc">
      <dgm:prSet loTypeId="urn:microsoft.com/office/officeart/2005/8/layout/vList3#2" loCatId="list" qsTypeId="urn:microsoft.com/office/officeart/2005/8/quickstyle/simple2" qsCatId="simple" csTypeId="urn:microsoft.com/office/officeart/2005/8/colors/accent1_2#2" csCatId="accent1" phldr="1"/>
      <dgm:spPr/>
    </dgm:pt>
    <dgm:pt modelId="{67C58967-F23F-4972-97B4-9C6208E5117B}">
      <dgm:prSet phldrT="[Текст]" custT="1"/>
      <dgm:spPr/>
      <dgm:t>
        <a:bodyPr/>
        <a:lstStyle/>
        <a:p>
          <a:r>
            <a:rPr lang="ru-RU" sz="1600" b="1" dirty="0" smtClean="0"/>
            <a:t>Работники учреждений культуры</a:t>
          </a:r>
          <a:endParaRPr lang="ru-RU" sz="1600" b="1" dirty="0"/>
        </a:p>
      </dgm:t>
    </dgm:pt>
    <dgm:pt modelId="{E272DAEC-3CF3-48AF-BFE1-9AAB5A1D0BBF}" type="parTrans" cxnId="{18B593ED-FA2B-4D48-A2B2-1DCDE55200C4}">
      <dgm:prSet/>
      <dgm:spPr/>
      <dgm:t>
        <a:bodyPr/>
        <a:lstStyle/>
        <a:p>
          <a:endParaRPr lang="ru-RU"/>
        </a:p>
      </dgm:t>
    </dgm:pt>
    <dgm:pt modelId="{E3AFEA8D-0D39-40AA-870B-A9C6AEFCA97E}" type="sibTrans" cxnId="{18B593ED-FA2B-4D48-A2B2-1DCDE55200C4}">
      <dgm:prSet/>
      <dgm:spPr/>
      <dgm:t>
        <a:bodyPr/>
        <a:lstStyle/>
        <a:p>
          <a:endParaRPr lang="ru-RU"/>
        </a:p>
      </dgm:t>
    </dgm:pt>
    <dgm:pt modelId="{06DC4E0B-84B4-4921-8CD0-A46E6EF08EBE}" type="pres">
      <dgm:prSet presAssocID="{FCD38BCE-A4AC-488E-933C-001F195F8A27}" presName="linearFlow" presStyleCnt="0">
        <dgm:presLayoutVars>
          <dgm:dir/>
          <dgm:resizeHandles val="exact"/>
        </dgm:presLayoutVars>
      </dgm:prSet>
      <dgm:spPr/>
    </dgm:pt>
    <dgm:pt modelId="{52A48484-7B4E-4F13-A8C0-F89760312B3E}" type="pres">
      <dgm:prSet presAssocID="{67C58967-F23F-4972-97B4-9C6208E5117B}" presName="composite" presStyleCnt="0"/>
      <dgm:spPr/>
    </dgm:pt>
    <dgm:pt modelId="{FD6EA99A-9C4C-49E8-9EC6-C2CB263A9E55}" type="pres">
      <dgm:prSet presAssocID="{67C58967-F23F-4972-97B4-9C6208E5117B}" presName="imgShp" presStyleLbl="fgImgPlace1" presStyleIdx="0" presStyleCnt="1" custScaleX="188711" custScaleY="120164" custLinFactNeighborX="80996" custLinFactNeighborY="68679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</dgm:spPr>
    </dgm:pt>
    <dgm:pt modelId="{C7C2D314-791F-461F-BC72-FFCCE2554BC3}" type="pres">
      <dgm:prSet presAssocID="{67C58967-F23F-4972-97B4-9C6208E5117B}" presName="txShp" presStyleLbl="node1" presStyleIdx="0" presStyleCnt="1" custLinFactNeighborX="-16683" custLinFactNeighborY="-72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593ED-FA2B-4D48-A2B2-1DCDE55200C4}" srcId="{FCD38BCE-A4AC-488E-933C-001F195F8A27}" destId="{67C58967-F23F-4972-97B4-9C6208E5117B}" srcOrd="0" destOrd="0" parTransId="{E272DAEC-3CF3-48AF-BFE1-9AAB5A1D0BBF}" sibTransId="{E3AFEA8D-0D39-40AA-870B-A9C6AEFCA97E}"/>
    <dgm:cxn modelId="{17ACF0F9-53E9-4AC8-99F6-6B34ADA92BC8}" type="presOf" srcId="{67C58967-F23F-4972-97B4-9C6208E5117B}" destId="{C7C2D314-791F-461F-BC72-FFCCE2554BC3}" srcOrd="0" destOrd="0" presId="urn:microsoft.com/office/officeart/2005/8/layout/vList3#2"/>
    <dgm:cxn modelId="{29E61BA2-F45F-4280-A6B9-073F5C32AC1E}" type="presOf" srcId="{FCD38BCE-A4AC-488E-933C-001F195F8A27}" destId="{06DC4E0B-84B4-4921-8CD0-A46E6EF08EBE}" srcOrd="0" destOrd="0" presId="urn:microsoft.com/office/officeart/2005/8/layout/vList3#2"/>
    <dgm:cxn modelId="{2F6B6B63-3E99-4BA8-A9E9-6C7B7EEC5CE0}" type="presParOf" srcId="{06DC4E0B-84B4-4921-8CD0-A46E6EF08EBE}" destId="{52A48484-7B4E-4F13-A8C0-F89760312B3E}" srcOrd="0" destOrd="0" presId="urn:microsoft.com/office/officeart/2005/8/layout/vList3#2"/>
    <dgm:cxn modelId="{F0061D26-8779-49E2-9547-E365D092B530}" type="presParOf" srcId="{52A48484-7B4E-4F13-A8C0-F89760312B3E}" destId="{FD6EA99A-9C4C-49E8-9EC6-C2CB263A9E55}" srcOrd="0" destOrd="0" presId="urn:microsoft.com/office/officeart/2005/8/layout/vList3#2"/>
    <dgm:cxn modelId="{61C07DC2-BEF8-4998-9C69-964943840DD2}" type="presParOf" srcId="{52A48484-7B4E-4F13-A8C0-F89760312B3E}" destId="{C7C2D314-791F-461F-BC72-FFCCE2554BC3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969C9-C3E1-4E5F-B5D8-752EAFFA66CD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3" csCatId="accent1" phldr="1"/>
      <dgm:spPr/>
    </dgm:pt>
    <dgm:pt modelId="{28F594BB-3164-44E1-AACE-1F506AC614F2}" type="pres">
      <dgm:prSet presAssocID="{F20969C9-C3E1-4E5F-B5D8-752EAFFA66CD}" presName="CompostProcess" presStyleCnt="0">
        <dgm:presLayoutVars>
          <dgm:dir/>
          <dgm:resizeHandles val="exact"/>
        </dgm:presLayoutVars>
      </dgm:prSet>
      <dgm:spPr/>
    </dgm:pt>
    <dgm:pt modelId="{DC46DE17-854A-4EA1-BCDE-CE0DA248B7B5}" type="pres">
      <dgm:prSet presAssocID="{F20969C9-C3E1-4E5F-B5D8-752EAFFA66CD}" presName="arrow" presStyleLbl="bgShp" presStyleIdx="0" presStyleCnt="1"/>
      <dgm:spPr/>
    </dgm:pt>
    <dgm:pt modelId="{6C35CDDF-6274-413D-999B-411D15E51F7A}" type="pres">
      <dgm:prSet presAssocID="{F20969C9-C3E1-4E5F-B5D8-752EAFFA66CD}" presName="linearProcess" presStyleCnt="0"/>
      <dgm:spPr/>
    </dgm:pt>
  </dgm:ptLst>
  <dgm:cxnLst>
    <dgm:cxn modelId="{AFE2CB65-C506-43C6-B125-DAFFE7ECA654}" type="presOf" srcId="{F20969C9-C3E1-4E5F-B5D8-752EAFFA66CD}" destId="{28F594BB-3164-44E1-AACE-1F506AC614F2}" srcOrd="0" destOrd="0" presId="urn:microsoft.com/office/officeart/2005/8/layout/hProcess9"/>
    <dgm:cxn modelId="{B6EC30F6-8908-42A7-8BB6-B8F88BBA5860}" type="presParOf" srcId="{28F594BB-3164-44E1-AACE-1F506AC614F2}" destId="{DC46DE17-854A-4EA1-BCDE-CE0DA248B7B5}" srcOrd="0" destOrd="0" presId="urn:microsoft.com/office/officeart/2005/8/layout/hProcess9"/>
    <dgm:cxn modelId="{906E7A04-2532-4756-8168-DC8DBAE5173C}" type="presParOf" srcId="{28F594BB-3164-44E1-AACE-1F506AC614F2}" destId="{6C35CDDF-6274-413D-999B-411D15E51F7A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2D314-791F-461F-BC72-FFCCE2554BC3}">
      <dsp:nvSpPr>
        <dsp:cNvPr id="0" name=""/>
        <dsp:cNvSpPr/>
      </dsp:nvSpPr>
      <dsp:spPr>
        <a:xfrm rot="10800000">
          <a:off x="873022" y="367573"/>
          <a:ext cx="2705268" cy="13628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95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Работники учреждений культуры</a:t>
          </a:r>
          <a:endParaRPr lang="ru-RU" sz="1600" b="1" kern="1200" dirty="0"/>
        </a:p>
      </dsp:txBody>
      <dsp:txXfrm rot="10800000">
        <a:off x="1213723" y="367573"/>
        <a:ext cx="2364567" cy="1362804"/>
      </dsp:txXfrm>
    </dsp:sp>
    <dsp:sp modelId="{FD6EA99A-9C4C-49E8-9EC6-C2CB263A9E55}">
      <dsp:nvSpPr>
        <dsp:cNvPr id="0" name=""/>
        <dsp:cNvSpPr/>
      </dsp:nvSpPr>
      <dsp:spPr>
        <a:xfrm>
          <a:off x="1142278" y="2158993"/>
          <a:ext cx="2571761" cy="1637600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6DE17-854A-4EA1-BCDE-CE0DA248B7B5}">
      <dsp:nvSpPr>
        <dsp:cNvPr id="0" name=""/>
        <dsp:cNvSpPr/>
      </dsp:nvSpPr>
      <dsp:spPr>
        <a:xfrm>
          <a:off x="374416" y="0"/>
          <a:ext cx="4243383" cy="16742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6BC3A-817F-4D20-BCE7-99EEE1C50E51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6DB77E-FA2A-4222-8D04-C290170D5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5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7FF20-B005-4DBC-A074-7C7F8EA4B69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43C30F-378C-4050-B2C2-4D891C635F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9A54A-904E-4D0F-8634-1839AC646F40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55BE-72F0-497A-963A-53F80E8E0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99F6-F6A0-40FB-AA2E-0F5078A65B4E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D093-AC46-42BC-BB98-3DE44D2D6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9CFF-A245-48FD-AF98-48A277B9CE87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00AD-F2D1-4E75-85FB-CC489B636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01A43EAC-BB73-4A61-842D-BF26E0D75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F55302-60CC-407B-9083-D1EC406F90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A3192E-C1E7-40CB-A528-6AF2ED44DF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531414-495C-40C3-974D-799ECB0FCD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22D2F7-8BFC-4B2B-8BEC-0E09CFAE89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298C3B-B619-4350-A33B-1A5926185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8D9D35-363F-4E4C-A601-24D18572B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AE1CFE-F6C5-4632-A0D8-0DC7782AD3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5A0C-1F77-4C5D-8896-23C8F9664011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EDE4F-0560-430E-B2DF-CC03AF810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9DCA3A-2BBB-4BF0-BA17-833AAB02BD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677F34-802F-41BE-A2DE-52DFFAC51D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B774C4-0919-4915-98B1-ECE29950E4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0DC6D64-A84D-4939-AE0A-AE66937FF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CC4A33-1862-4074-A966-8807E2ADBC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61F71C-7D8B-4E64-9615-8249BDC142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94EADE-29A0-41F7-ABAA-2101001FB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5CC32B-C875-4274-ABF2-A561BF5DCC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6AF45A8-4C35-48CE-A4C5-A378DF22DC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1ACD31-61CE-4BDC-AE6C-9DA66E1AC5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1BCD-1D59-481B-A3CC-B9298B6AC63B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DBA0-0369-4B3A-A800-49EA9DB13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1CCC67-9632-469F-9446-D86EED144F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B853B8-D95C-46C4-B9B0-1452876AE4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E33854-5CD4-410F-A7EA-1B33D52E97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BF2374-0C52-43FE-886E-E7C9F4F9FF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1CEB66-B480-42EE-B770-0BB4DD07FB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E9147B12-C14A-46EE-80D5-5BA50A5CC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CE6183-68E5-4F5C-A84D-C3BC578AD0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AE35F1-79C9-4A81-BD54-7BD7B796F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AF6388-12EE-465F-A058-ABEE4170DD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7DB3DEE-C3E0-4175-BF83-539A191A4F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38B1-E455-4B9D-8161-CDFB75E3AB79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699D-79DA-475D-904D-DF35F345E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C59B63-C70D-4EE6-A65C-5C4C5BF1D5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FD153B-8F77-47C4-BBCD-E007A84E3D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A896C4-C57C-4742-9BD5-B0E2D67B90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45C6DF-C007-431C-AD5C-0A1C4E3CAE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DB6CAC-4BF1-45E3-A8B5-A7010D67C1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639CBE-2DFC-4712-B17A-42D2AC0AB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F47219-A5A8-4FF7-B5BB-2DDF4D3399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45BC4A8-F9DF-4370-A070-F27A31D982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A0479E-4190-4D11-9774-8765B0A6F3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AD3A9C-97C3-4C1C-A1B3-38067D0645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7C4F-AEA9-4CD1-BF5A-0C84452A44A1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28CF-EBD4-42A9-8A44-BBBF27E03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BEDFF0-50F5-4BD3-ABAE-BA04D55BFA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F12FFF-A076-4A36-A60E-03F66AAB1B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5F4B1D-C8B1-4676-9A44-D698C35A9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2C76A1-609C-488B-8AEE-911392F68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2E686E-0643-4637-83CE-9980D5A4C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FC341A-D1DF-49D1-B5A4-8FC15537C1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1D79BA-D3D4-482E-9CF5-4577D1A115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C146AF-0F25-4972-A4D5-B7F431186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DD20FD-0040-4CFD-87C0-D4E97CE7E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CE152EB1-C583-4AEE-AD72-47EA065C1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3D4-725C-45EB-9B41-D1FA50412A41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80C2-5AE6-4AA6-A1AA-580B29AE6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B9521C-16C4-4CFA-A1C1-3FDE720148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742C2C-17CE-490D-94AD-A77C19057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97326D-EF2C-4C3C-93A3-35B294E3CA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33365-8E16-4D87-9331-80E51516D6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41A7F0-3866-4720-B019-4D0DA5130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61BFC8-B5C5-4B08-8FE0-672513BEC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09A781-F1E5-40E4-9728-D2F67BBB3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4AFB5D42-E22E-4DDF-9705-DE24836F3F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560D3D-F99C-4391-B4AF-BE8042373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0D035E-BA00-466C-9B83-DA23AE5AC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C364-4391-4FBB-8F06-6C0560B418C9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B065-12F4-43D6-BD7A-74288340A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159165-7BBA-451A-BB0B-37744C3FCA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500BAC-978A-422D-9E02-6ABD21870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C1B868-3D2A-4B11-B8B7-9E7D811711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31FE3C-C0AD-4A4A-B965-A7AB586F5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0B4A1D-BFF3-470F-A530-7E6F84776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5565F4-BD84-4660-8595-62C5F45B5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FD10A5-2752-479A-B5CD-B12378D55B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BC2927-BF99-4E81-A4B1-C2945A9F07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6B580-1269-4E3B-8626-DF77F20EAD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A5A355-9C5C-41CC-83C4-51CFA3B49893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C67F77B-33EC-4065-B7FD-3AA66C3A1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A86B-A763-4346-9EC0-92ECC673FA1A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94531-F916-40E2-A1C5-2D9589207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70A3F55-5E99-4BCE-A167-3C63D262BEFE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BFACE1B-0997-4811-A958-C409E52B8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4A2B0C0-3C63-41BA-8F25-7828DE008B3A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B7B6793-11E4-4A0B-B345-A2B63D569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5A923F-8B20-4B87-8F1D-27727C4857AB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1210B84-F553-471F-B6D6-7EC7F9C2B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35C6884-9A81-4D7C-80C7-FAF20FB9942A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9423527-4782-4ACE-97C9-B4075F39D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D565225E-3B07-47FB-A30F-7A609C4EF7E3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B4B7548-3189-4039-A2AF-99E0E393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2178898-FE36-493C-8FE1-4ABE652E78D4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DA47EFD-55F3-4E73-BB8E-B76B1AF86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B35FCB8-EA77-4B75-B1CD-3AF0193DBD9F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82BCF4D-9461-4013-8800-EFC054E88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5F5C4656-A720-4DB3-B75A-2707314BA925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AE34F39-7942-4351-AD81-388A6AB4E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D798AF3-9F13-44CA-A881-239F386B685D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FECAC47-4D68-4E0F-8BD6-60D384C06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637A813-9E9C-4DA1-9951-805CD69948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968F-ABCB-470C-8C4F-E0DA3A931DE5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D7E7-1A69-4130-9CA4-615B8E810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8B9B2D-69C0-4766-A05A-A75068471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D42B02-FAFA-4444-8AB6-50002DE478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E5B0C-693C-4FA1-A39B-A5FFC7DFE0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BC4A7-52BA-4373-8F0B-0E08856585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D755E-9F9A-4865-A55A-82D68B1638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5B41D-B8D7-49FF-8F70-999AFEAF97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4A35608-376C-4B4C-B23F-F6801A7D97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92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FCD4A-E80D-45D5-A93B-A5243477106F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72AFC-7DB9-4B85-B288-ABE9549E5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4" r:id="rId2"/>
    <p:sldLayoutId id="2147483973" r:id="rId3"/>
    <p:sldLayoutId id="2147483972" r:id="rId4"/>
    <p:sldLayoutId id="2147483971" r:id="rId5"/>
    <p:sldLayoutId id="2147483970" r:id="rId6"/>
    <p:sldLayoutId id="2147483969" r:id="rId7"/>
    <p:sldLayoutId id="2147483968" r:id="rId8"/>
    <p:sldLayoutId id="2147483967" r:id="rId9"/>
    <p:sldLayoutId id="2147483966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B4891A7-3ADD-4894-8F3D-38DBC6AD8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1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B0ADAB7-94E0-49E3-930C-568E8518C7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89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C2DFBD7-BC62-4317-8EBA-0ED76ECA70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22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C9C15F4-0696-4B4E-9CED-8B44CDDD34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5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55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DD4BB8FB-FB7C-4577-82B0-59FD693BDE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76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743A1FC-9118-459E-BC01-164EA427F1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806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98E5DE-6F8B-40A7-99B0-45B536ADF0DF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16B04-2F18-45DB-9AF1-EBCC54EE3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933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DFB8566-EDD2-4EE7-A43E-DA780C640CB0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C162D89-4AA7-400C-B548-30781F2D6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jpeg"/><Relationship Id="rId5" Type="http://schemas.openxmlformats.org/officeDocument/2006/relationships/image" Target="../media/image13.emf"/><Relationship Id="rId4" Type="http://schemas.openxmlformats.org/officeDocument/2006/relationships/oleObject" Target="../embeddings/_____Microsoft_Excel_97-20035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44675"/>
            <a:ext cx="8713787" cy="230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Бюджет</a:t>
            </a:r>
            <a:endParaRPr lang="ru-RU" sz="3100" b="1" dirty="0" smtClean="0">
              <a:solidFill>
                <a:srgbClr val="4433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Зоринского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сельсовета </a:t>
            </a: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Обоянского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района Курской области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2021 год и на период 2022 и 2023 годов</a:t>
            </a:r>
          </a:p>
        </p:txBody>
      </p:sp>
      <p:sp>
        <p:nvSpPr>
          <p:cNvPr id="109570" name="AutoShape 7"/>
          <p:cNvSpPr>
            <a:spLocks noChangeArrowheads="1"/>
          </p:cNvSpPr>
          <p:nvPr/>
        </p:nvSpPr>
        <p:spPr bwMode="auto">
          <a:xfrm>
            <a:off x="1042988" y="260350"/>
            <a:ext cx="7127875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АДМИНИСТРАЦИЯ ЗОРИНСКОГО СЕЛЬСОВЕТА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6255" y="452227"/>
            <a:ext cx="5612344" cy="1066800"/>
          </a:xfrm>
        </p:spPr>
        <p:txBody>
          <a:bodyPr lIns="45720" tIns="0" rIns="45720" bIns="0" anchor="b">
            <a:noAutofit/>
          </a:bodyPr>
          <a:lstStyle/>
          <a:p>
            <a:pPr eaLnBrk="1" hangingPunct="1">
              <a:defRPr/>
            </a:pP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Реализация указов Президента</a:t>
            </a:r>
            <a:b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Российской Федерации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005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3F39A-2070-49CB-B904-B7470708D975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-15793" y="2204178"/>
          <a:ext cx="4068073" cy="408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858023" y="2203855"/>
          <a:ext cx="4992216" cy="167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Заголовок 7"/>
          <p:cNvSpPr txBox="1">
            <a:spLocks/>
          </p:cNvSpPr>
          <p:nvPr/>
        </p:nvSpPr>
        <p:spPr>
          <a:xfrm>
            <a:off x="36513" y="1374775"/>
            <a:ext cx="3889375" cy="10668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Повышение заработной платы работников бюджетного сектора экономики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30054" name="Группа 19"/>
          <p:cNvGrpSpPr>
            <a:grpSpLocks/>
          </p:cNvGrpSpPr>
          <p:nvPr/>
        </p:nvGrpSpPr>
        <p:grpSpPr bwMode="auto">
          <a:xfrm>
            <a:off x="4025900" y="1971675"/>
            <a:ext cx="1266825" cy="606425"/>
            <a:chOff x="1336" y="502272"/>
            <a:chExt cx="1589158" cy="66969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5" name="Группа 22"/>
          <p:cNvGrpSpPr>
            <a:grpSpLocks/>
          </p:cNvGrpSpPr>
          <p:nvPr/>
        </p:nvGrpSpPr>
        <p:grpSpPr bwMode="auto">
          <a:xfrm>
            <a:off x="5648325" y="1971675"/>
            <a:ext cx="1266825" cy="606425"/>
            <a:chOff x="1336" y="502272"/>
            <a:chExt cx="1589158" cy="669696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6" name="Группа 26"/>
          <p:cNvGrpSpPr>
            <a:grpSpLocks/>
          </p:cNvGrpSpPr>
          <p:nvPr/>
        </p:nvGrpSpPr>
        <p:grpSpPr bwMode="auto">
          <a:xfrm>
            <a:off x="7329488" y="1974850"/>
            <a:ext cx="1266825" cy="604838"/>
            <a:chOff x="1336" y="502272"/>
            <a:chExt cx="1589158" cy="669696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33199" y="535669"/>
              <a:ext cx="1525432" cy="602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sp>
        <p:nvSpPr>
          <p:cNvPr id="130057" name="TextBox 12"/>
          <p:cNvSpPr txBox="1">
            <a:spLocks noChangeArrowheads="1"/>
          </p:cNvSpPr>
          <p:nvPr/>
        </p:nvSpPr>
        <p:spPr bwMode="auto">
          <a:xfrm>
            <a:off x="4140200" y="1268413"/>
            <a:ext cx="1103313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2021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sp>
        <p:nvSpPr>
          <p:cNvPr id="130058" name="TextBox 29"/>
          <p:cNvSpPr txBox="1">
            <a:spLocks noChangeArrowheads="1"/>
          </p:cNvSpPr>
          <p:nvPr/>
        </p:nvSpPr>
        <p:spPr bwMode="auto">
          <a:xfrm>
            <a:off x="5724525" y="1268413"/>
            <a:ext cx="1108075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2022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sp>
        <p:nvSpPr>
          <p:cNvPr id="130059" name="TextBox 30"/>
          <p:cNvSpPr txBox="1">
            <a:spLocks noChangeArrowheads="1"/>
          </p:cNvSpPr>
          <p:nvPr/>
        </p:nvSpPr>
        <p:spPr bwMode="auto">
          <a:xfrm>
            <a:off x="7380288" y="1268413"/>
            <a:ext cx="1103312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</a:t>
            </a:r>
            <a:r>
              <a:rPr lang="ru-RU" dirty="0" smtClean="0">
                <a:solidFill>
                  <a:schemeClr val="bg1"/>
                </a:solidFill>
              </a:rPr>
              <a:t>23</a:t>
            </a:r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495925" y="1268413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192963" y="1266825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2" name="Rectangle 23"/>
          <p:cNvSpPr>
            <a:spLocks noChangeArrowheads="1"/>
          </p:cNvSpPr>
          <p:nvPr/>
        </p:nvSpPr>
        <p:spPr bwMode="auto">
          <a:xfrm>
            <a:off x="3851275" y="3357563"/>
            <a:ext cx="1203325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31672</a:t>
            </a:r>
            <a:endParaRPr lang="ru-RU" dirty="0"/>
          </a:p>
        </p:txBody>
      </p:sp>
      <p:sp>
        <p:nvSpPr>
          <p:cNvPr id="130063" name="Rectangle 24"/>
          <p:cNvSpPr>
            <a:spLocks noChangeArrowheads="1"/>
          </p:cNvSpPr>
          <p:nvPr/>
        </p:nvSpPr>
        <p:spPr bwMode="auto">
          <a:xfrm>
            <a:off x="5580063" y="3357563"/>
            <a:ext cx="1201737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33255</a:t>
            </a:r>
            <a:endParaRPr lang="ru-RU" dirty="0"/>
          </a:p>
        </p:txBody>
      </p:sp>
      <p:sp>
        <p:nvSpPr>
          <p:cNvPr id="130064" name="Rectangle 25"/>
          <p:cNvSpPr>
            <a:spLocks noChangeArrowheads="1"/>
          </p:cNvSpPr>
          <p:nvPr/>
        </p:nvSpPr>
        <p:spPr bwMode="auto">
          <a:xfrm>
            <a:off x="7308850" y="3357563"/>
            <a:ext cx="1130300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34918</a:t>
            </a:r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E51D0-60B6-4161-9D33-A6A9822AC8AA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31074" name="AutoShape 6"/>
          <p:cNvSpPr>
            <a:spLocks noChangeArrowheads="1"/>
          </p:cNvSpPr>
          <p:nvPr/>
        </p:nvSpPr>
        <p:spPr bwMode="auto">
          <a:xfrm>
            <a:off x="250825" y="2420938"/>
            <a:ext cx="1871663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культуры </a:t>
            </a:r>
          </a:p>
          <a:p>
            <a:pPr algn="ctr"/>
            <a:endParaRPr lang="ru-RU" b="1" dirty="0"/>
          </a:p>
          <a:p>
            <a:pPr algn="ctr"/>
            <a:r>
              <a:rPr lang="ru-RU" sz="1200" b="1" dirty="0" smtClean="0"/>
              <a:t>82,6%</a:t>
            </a:r>
            <a:endParaRPr lang="ru-RU" sz="1200" b="1" dirty="0"/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339975" y="2420938"/>
            <a:ext cx="2016125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муниципальной</a:t>
            </a:r>
          </a:p>
          <a:p>
            <a:pPr algn="ctr"/>
            <a:r>
              <a:rPr lang="ru-RU" sz="1200" b="1" dirty="0"/>
              <a:t>службы</a:t>
            </a:r>
          </a:p>
          <a:p>
            <a:pPr algn="ctr"/>
            <a:r>
              <a:rPr lang="ru-RU" sz="1200" b="1" dirty="0"/>
              <a:t> </a:t>
            </a:r>
            <a:r>
              <a:rPr lang="ru-RU" b="1" dirty="0"/>
              <a:t> </a:t>
            </a:r>
          </a:p>
          <a:p>
            <a:pPr algn="ctr"/>
            <a:r>
              <a:rPr lang="ru-RU" sz="1200" b="1" dirty="0" smtClean="0"/>
              <a:t>0,2%</a:t>
            </a:r>
            <a:endParaRPr lang="ru-RU" sz="1200" b="1" dirty="0"/>
          </a:p>
        </p:txBody>
      </p:sp>
      <p:sp>
        <p:nvSpPr>
          <p:cNvPr id="131076" name="AutoShape 8"/>
          <p:cNvSpPr>
            <a:spLocks noChangeArrowheads="1"/>
          </p:cNvSpPr>
          <p:nvPr/>
        </p:nvSpPr>
        <p:spPr bwMode="auto">
          <a:xfrm>
            <a:off x="4643438" y="2349500"/>
            <a:ext cx="2305050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/>
              <a:t>Формирование современной </a:t>
            </a:r>
          </a:p>
          <a:p>
            <a:pPr algn="ctr"/>
            <a:r>
              <a:rPr lang="ru-RU" sz="1200" b="1" dirty="0" smtClean="0"/>
              <a:t>городской среды</a:t>
            </a:r>
          </a:p>
          <a:p>
            <a:pPr algn="ctr"/>
            <a:r>
              <a:rPr lang="ru-RU" sz="1200" b="1" dirty="0" smtClean="0"/>
              <a:t>3,3%</a:t>
            </a:r>
            <a:endParaRPr lang="ru-RU" sz="1200" b="1" dirty="0"/>
          </a:p>
        </p:txBody>
      </p:sp>
      <p:sp>
        <p:nvSpPr>
          <p:cNvPr id="131077" name="AutoShape 10"/>
          <p:cNvSpPr>
            <a:spLocks noChangeArrowheads="1"/>
          </p:cNvSpPr>
          <p:nvPr/>
        </p:nvSpPr>
        <p:spPr bwMode="auto">
          <a:xfrm>
            <a:off x="250825" y="4292600"/>
            <a:ext cx="1800225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Благоустройство</a:t>
            </a:r>
          </a:p>
          <a:p>
            <a:pPr algn="ctr"/>
            <a:r>
              <a:rPr lang="ru-RU" sz="1200" b="1" dirty="0"/>
              <a:t> территории </a:t>
            </a:r>
          </a:p>
          <a:p>
            <a:pPr algn="ctr"/>
            <a:r>
              <a:rPr lang="ru-RU" sz="1200" b="1" dirty="0" smtClean="0"/>
              <a:t>12,5%</a:t>
            </a:r>
            <a:endParaRPr lang="ru-RU" sz="1200" b="1" dirty="0"/>
          </a:p>
        </p:txBody>
      </p:sp>
      <p:sp>
        <p:nvSpPr>
          <p:cNvPr id="131078" name="AutoShape 11"/>
          <p:cNvSpPr>
            <a:spLocks noChangeArrowheads="1"/>
          </p:cNvSpPr>
          <p:nvPr/>
        </p:nvSpPr>
        <p:spPr bwMode="auto">
          <a:xfrm>
            <a:off x="2339975" y="4365625"/>
            <a:ext cx="1944688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Пожарная безопасность</a:t>
            </a:r>
          </a:p>
          <a:p>
            <a:pPr algn="ctr"/>
            <a:r>
              <a:rPr lang="ru-RU" sz="1200" b="1" dirty="0" smtClean="0"/>
              <a:t>0,3%</a:t>
            </a:r>
            <a:endParaRPr lang="ru-RU" sz="1200" b="1" dirty="0"/>
          </a:p>
        </p:txBody>
      </p:sp>
      <p:sp>
        <p:nvSpPr>
          <p:cNvPr id="131079" name="AutoShape 14"/>
          <p:cNvSpPr>
            <a:spLocks noChangeArrowheads="1"/>
          </p:cNvSpPr>
          <p:nvPr/>
        </p:nvSpPr>
        <p:spPr bwMode="auto">
          <a:xfrm>
            <a:off x="4572000" y="4365625"/>
            <a:ext cx="2232025" cy="1041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Повышение эффективности</a:t>
            </a:r>
          </a:p>
          <a:p>
            <a:pPr algn="ctr"/>
            <a:r>
              <a:rPr lang="ru-RU" sz="1200" b="1" dirty="0"/>
              <a:t> работы с молодежью,</a:t>
            </a:r>
          </a:p>
          <a:p>
            <a:pPr algn="ctr"/>
            <a:r>
              <a:rPr lang="ru-RU" sz="1200" b="1" dirty="0"/>
              <a:t> развитие физической</a:t>
            </a:r>
          </a:p>
          <a:p>
            <a:pPr algn="ctr"/>
            <a:r>
              <a:rPr lang="ru-RU" sz="1200" b="1" dirty="0"/>
              <a:t> культуры и спорта</a:t>
            </a:r>
          </a:p>
          <a:p>
            <a:pPr algn="ctr"/>
            <a:r>
              <a:rPr lang="ru-RU" sz="1200" b="1" dirty="0" smtClean="0"/>
              <a:t>1,1%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31080" name="AutoShape 16"/>
          <p:cNvSpPr>
            <a:spLocks noChangeArrowheads="1"/>
          </p:cNvSpPr>
          <p:nvPr/>
        </p:nvSpPr>
        <p:spPr bwMode="auto">
          <a:xfrm>
            <a:off x="250825" y="333375"/>
            <a:ext cx="8497888" cy="15113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Доля муниципальных программ в общем объеме расходов,</a:t>
            </a:r>
          </a:p>
          <a:p>
            <a:pPr algn="ctr"/>
            <a:r>
              <a:rPr lang="ru-RU" b="1" dirty="0"/>
              <a:t>запланированных на реализацию муниципальных программ</a:t>
            </a:r>
          </a:p>
          <a:p>
            <a:pPr algn="ctr"/>
            <a:r>
              <a:rPr lang="ru-RU" b="1" dirty="0" err="1"/>
              <a:t>Зоринского</a:t>
            </a:r>
            <a:r>
              <a:rPr lang="ru-RU" b="1" dirty="0"/>
              <a:t> сельсовета в </a:t>
            </a:r>
            <a:r>
              <a:rPr lang="ru-RU" b="1" dirty="0" smtClean="0"/>
              <a:t>2021 </a:t>
            </a:r>
            <a:r>
              <a:rPr lang="ru-RU" b="1" dirty="0"/>
              <a:t>году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5EE09A-5231-456A-B931-BD25A6DCAF4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3210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650302"/>
              </p:ext>
            </p:extLst>
          </p:nvPr>
        </p:nvGraphicFramePr>
        <p:xfrm>
          <a:off x="179388" y="2060575"/>
          <a:ext cx="9086850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1" name="Лист" r:id="rId4" imgW="8972556" imgH="5949900" progId="Excel.Sheet.8">
                  <p:embed/>
                </p:oleObj>
              </mc:Choice>
              <mc:Fallback>
                <p:oleObj name="Лист" r:id="rId4" imgW="8972556" imgH="594990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60575"/>
                        <a:ext cx="9086850" cy="601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219450" y="3332163"/>
            <a:ext cx="817563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21190">
            <a:off x="3111500" y="2805298"/>
            <a:ext cx="1011237" cy="377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39,9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443163"/>
            <a:ext cx="1152525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/>
              <a:t>тыс.руб</a:t>
            </a:r>
            <a:r>
              <a:rPr lang="ru-RU" sz="1400" b="1" i="1" dirty="0"/>
              <a:t>.</a:t>
            </a:r>
          </a:p>
        </p:txBody>
      </p:sp>
      <p:sp>
        <p:nvSpPr>
          <p:cNvPr id="132108" name="AutoShape 14"/>
          <p:cNvSpPr>
            <a:spLocks noChangeArrowheads="1"/>
          </p:cNvSpPr>
          <p:nvPr/>
        </p:nvSpPr>
        <p:spPr bwMode="auto">
          <a:xfrm>
            <a:off x="755650" y="836613"/>
            <a:ext cx="7777163" cy="936625"/>
          </a:xfrm>
          <a:prstGeom prst="wedgeRoundRectCallout">
            <a:avLst>
              <a:gd name="adj1" fmla="val 9991"/>
              <a:gd name="adj2" fmla="val 3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 dirty="0"/>
              <a:t>Объем бюджетных ассигнований на реализацию муниципальных</a:t>
            </a:r>
          </a:p>
          <a:p>
            <a:pPr algn="ctr"/>
            <a:r>
              <a:rPr lang="ru-RU" b="1" i="1" dirty="0"/>
              <a:t>программ в </a:t>
            </a:r>
            <a:r>
              <a:rPr lang="ru-RU" b="1" i="1" dirty="0" smtClean="0"/>
              <a:t>2021-2023 </a:t>
            </a:r>
            <a:r>
              <a:rPr lang="ru-RU" b="1" i="1" dirty="0"/>
              <a:t>годах</a:t>
            </a:r>
          </a:p>
        </p:txBody>
      </p:sp>
      <p:pic>
        <p:nvPicPr>
          <p:cNvPr id="132109" name="Picture 16" descr="1390316433_g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3860800"/>
            <a:ext cx="27368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252413" y="620713"/>
            <a:ext cx="8362951" cy="11525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Динамика расходов бюджета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Зоринского сельсовета Обоянского района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 культуру</a:t>
            </a:r>
            <a:endParaRPr lang="ru-RU" sz="2400" smtClean="0">
              <a:solidFill>
                <a:srgbClr val="E46C0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4147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995971"/>
              </p:ext>
            </p:extLst>
          </p:nvPr>
        </p:nvGraphicFramePr>
        <p:xfrm>
          <a:off x="4763" y="2147888"/>
          <a:ext cx="7445375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7" name="Лист" r:id="rId3" imgW="7588214" imgH="4768920" progId="Excel.Sheet.8">
                  <p:embed/>
                </p:oleObj>
              </mc:Choice>
              <mc:Fallback>
                <p:oleObj name="Лист" r:id="rId3" imgW="7588214" imgH="47689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2147888"/>
                        <a:ext cx="7445375" cy="467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8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C07F78-DAC7-4A67-9023-09227909E54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913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в рамках программ в 2021 – 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8D672-ED36-46DA-9DE8-DF412A3A3C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  <p:graphicFrame>
        <p:nvGraphicFramePr>
          <p:cNvPr id="12908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04806"/>
              </p:ext>
            </p:extLst>
          </p:nvPr>
        </p:nvGraphicFramePr>
        <p:xfrm>
          <a:off x="755650" y="1700213"/>
          <a:ext cx="7600950" cy="3824864"/>
        </p:xfrm>
        <a:graphic>
          <a:graphicData uri="http://schemas.openxmlformats.org/drawingml/2006/table">
            <a:tbl>
              <a:tblPr/>
              <a:tblGrid>
                <a:gridCol w="4019550"/>
                <a:gridCol w="1160463"/>
                <a:gridCol w="1262062"/>
                <a:gridCol w="11588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Зоринского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3127,7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1674,1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1679,6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«Развитие культуры муниципального образования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муниципального образовария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416,6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«Повышение эффективности работы с молодежью, организация отдыха и оздоровления детей, моложежи, развитие физической культуры и спорта»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«Энергосбережение и повышение энергетической эффективности в муниципальном образовании»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Зоринском сельсовете Обоянского района курской области»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среды»»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1135,7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85,37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9084" name="Picture 168" descr="kak-uluchshit-kachestvo-video-v-skayp19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6192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73FFE-47D7-43F9-81D8-CE7675051C91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809875" y="3343275"/>
            <a:ext cx="3168650" cy="3068638"/>
          </a:xfrm>
          <a:prstGeom prst="ellipse">
            <a:avLst/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77800" y="692150"/>
            <a:ext cx="2879725" cy="15128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179388" y="2565400"/>
            <a:ext cx="2162175" cy="4292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588125" y="3500438"/>
            <a:ext cx="2365375" cy="154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598" name="TextBox 12"/>
          <p:cNvSpPr txBox="1">
            <a:spLocks noChangeArrowheads="1"/>
          </p:cNvSpPr>
          <p:nvPr/>
        </p:nvSpPr>
        <p:spPr bwMode="auto">
          <a:xfrm>
            <a:off x="6796088" y="3716338"/>
            <a:ext cx="2024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Муниципальные программы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</p:txBody>
      </p:sp>
      <p:sp>
        <p:nvSpPr>
          <p:cNvPr id="110599" name="TextBox 14"/>
          <p:cNvSpPr txBox="1">
            <a:spLocks noChangeArrowheads="1"/>
          </p:cNvSpPr>
          <p:nvPr/>
        </p:nvSpPr>
        <p:spPr bwMode="auto">
          <a:xfrm>
            <a:off x="250825" y="2708275"/>
            <a:ext cx="2017713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Прогноз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социально-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экономического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развития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2021-20</a:t>
            </a:r>
            <a:r>
              <a:rPr lang="ru-RU" sz="1600" dirty="0" smtClean="0">
                <a:solidFill>
                  <a:srgbClr val="FFFFFF"/>
                </a:solidFill>
              </a:rPr>
              <a:t>23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</a:rPr>
              <a:t>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</a:rPr>
              <a:t>22.10.2020 №73</a:t>
            </a:r>
            <a:endParaRPr lang="ru-RU" sz="1600" dirty="0">
              <a:solidFill>
                <a:srgbClr val="FFFFFF"/>
              </a:solidFill>
            </a:endParaRPr>
          </a:p>
          <a:p>
            <a:pPr algn="ctr"/>
            <a:endParaRPr lang="ru-RU" sz="16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0600" name="TextBox 15"/>
          <p:cNvSpPr txBox="1">
            <a:spLocks noChangeArrowheads="1"/>
          </p:cNvSpPr>
          <p:nvPr/>
        </p:nvSpPr>
        <p:spPr bwMode="auto">
          <a:xfrm>
            <a:off x="319088" y="766763"/>
            <a:ext cx="2609850" cy="1314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Бюджетное послание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Президента РФ от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 февраля 2019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«О бюджетной политике в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2021-2022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годах»</a:t>
            </a:r>
          </a:p>
        </p:txBody>
      </p:sp>
      <p:sp>
        <p:nvSpPr>
          <p:cNvPr id="110601" name="TextBox 17"/>
          <p:cNvSpPr txBox="1">
            <a:spLocks noChangeArrowheads="1"/>
          </p:cNvSpPr>
          <p:nvPr/>
        </p:nvSpPr>
        <p:spPr bwMode="auto">
          <a:xfrm>
            <a:off x="3257550" y="3613150"/>
            <a:ext cx="23034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Основа формирования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проекта бюджета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Обоянского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района на </a:t>
            </a:r>
            <a:r>
              <a:rPr lang="ru-RU" sz="1600" dirty="0" smtClean="0">
                <a:solidFill>
                  <a:srgbClr val="FFFFFF"/>
                </a:solidFill>
              </a:rPr>
              <a:t>2021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 и плановый период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2022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и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</a:t>
            </a:r>
            <a:r>
              <a:rPr lang="ru-RU" sz="1600" dirty="0" smtClean="0">
                <a:solidFill>
                  <a:srgbClr val="FFFFFF"/>
                </a:solidFill>
              </a:rPr>
              <a:t>23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годов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03575" y="549275"/>
            <a:ext cx="2381250" cy="24098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603" name="TextBox 16"/>
          <p:cNvSpPr txBox="1">
            <a:spLocks noChangeArrowheads="1"/>
          </p:cNvSpPr>
          <p:nvPr/>
        </p:nvSpPr>
        <p:spPr bwMode="auto">
          <a:xfrm>
            <a:off x="3073400" y="766763"/>
            <a:ext cx="25971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6000"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Основные направления бюджетной и налоговой политики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2021-20</a:t>
            </a:r>
            <a:r>
              <a:rPr lang="ru-RU" sz="1600" dirty="0" smtClean="0">
                <a:solidFill>
                  <a:srgbClr val="FFFFFF"/>
                </a:solidFill>
              </a:rPr>
              <a:t>23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 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22.10.2020 №76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3756982">
            <a:off x="5720556" y="3534569"/>
            <a:ext cx="506413" cy="1120775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" name="Стрелка вниз 20"/>
          <p:cNvSpPr>
            <a:spLocks noChangeArrowheads="1"/>
          </p:cNvSpPr>
          <p:nvPr/>
        </p:nvSpPr>
        <p:spPr bwMode="auto">
          <a:xfrm rot="-2003189">
            <a:off x="2532063" y="2198688"/>
            <a:ext cx="506412" cy="1657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-3807078">
            <a:off x="2418556" y="3926682"/>
            <a:ext cx="506413" cy="1117600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 rot="-1442589">
            <a:off x="3516313" y="3013075"/>
            <a:ext cx="506412" cy="76835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3228F-30C6-4782-99DC-5928D4FC97C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11618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БЮДЖЕТ НА </a:t>
            </a:r>
            <a:r>
              <a:rPr lang="ru-RU" b="1" dirty="0" smtClean="0"/>
              <a:t>2021 </a:t>
            </a:r>
            <a:r>
              <a:rPr lang="ru-RU" b="1" dirty="0"/>
              <a:t>ГОД И ПЛАНОВЫЙ ПЕРИОД </a:t>
            </a:r>
            <a:r>
              <a:rPr lang="ru-RU" b="1" dirty="0" smtClean="0"/>
              <a:t>2022 И 2023 ГОДОВ </a:t>
            </a:r>
            <a:endParaRPr lang="ru-RU" b="1" dirty="0"/>
          </a:p>
          <a:p>
            <a:pPr algn="ctr"/>
            <a:r>
              <a:rPr lang="ru-RU" b="1" dirty="0"/>
              <a:t>НАПРАВЛЕН НА РЕШЕНИЕ СЛЕДУЮЩИХ КЛЮЧЕВЫХ ЗАДАЧ:</a:t>
            </a:r>
          </a:p>
        </p:txBody>
      </p:sp>
      <p:grpSp>
        <p:nvGrpSpPr>
          <p:cNvPr id="111619" name="Group 9"/>
          <p:cNvGrpSpPr>
            <a:grpSpLocks/>
          </p:cNvGrpSpPr>
          <p:nvPr/>
        </p:nvGrpSpPr>
        <p:grpSpPr bwMode="auto">
          <a:xfrm>
            <a:off x="323850" y="1916113"/>
            <a:ext cx="8640763" cy="865187"/>
            <a:chOff x="204" y="1162"/>
            <a:chExt cx="5443" cy="590"/>
          </a:xfrm>
        </p:grpSpPr>
        <p:sp>
          <p:nvSpPr>
            <p:cNvPr id="111632" name="Rectangle 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3" name="AutoShape 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Обеспечение устойчивости и сбалансированности бюджетной системы в целях </a:t>
              </a:r>
            </a:p>
            <a:p>
              <a:pPr algn="ctr"/>
              <a:r>
                <a:rPr lang="ru-RU" sz="1400" b="1"/>
                <a:t>гарантированного исполнения действующих и принимаемых расходных обязательств</a:t>
              </a:r>
              <a:r>
                <a:rPr lang="ru-RU"/>
                <a:t> </a:t>
              </a:r>
            </a:p>
          </p:txBody>
        </p:sp>
      </p:grpSp>
      <p:grpSp>
        <p:nvGrpSpPr>
          <p:cNvPr id="111620" name="Group 10"/>
          <p:cNvGrpSpPr>
            <a:grpSpLocks/>
          </p:cNvGrpSpPr>
          <p:nvPr/>
        </p:nvGrpSpPr>
        <p:grpSpPr bwMode="auto">
          <a:xfrm>
            <a:off x="323850" y="2852738"/>
            <a:ext cx="8640763" cy="865187"/>
            <a:chOff x="204" y="1162"/>
            <a:chExt cx="5443" cy="590"/>
          </a:xfrm>
        </p:grpSpPr>
        <p:sp>
          <p:nvSpPr>
            <p:cNvPr id="111630" name="Rectangle 11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1" name="AutoShape 12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эффективности бюджетной политики, в том числе за счет роста </a:t>
              </a:r>
            </a:p>
            <a:p>
              <a:pPr algn="ctr"/>
              <a:r>
                <a:rPr lang="ru-RU" sz="1400" b="1"/>
                <a:t>эффективности бюджетных расходов, обеспечения адресности </a:t>
              </a:r>
            </a:p>
            <a:p>
              <a:pPr algn="ctr"/>
              <a:r>
                <a:rPr lang="ru-RU" sz="1400" b="1"/>
                <a:t>социальной помощи, проведения структурных реформ в социальной сфере </a:t>
              </a:r>
            </a:p>
          </p:txBody>
        </p:sp>
      </p:grpSp>
      <p:grpSp>
        <p:nvGrpSpPr>
          <p:cNvPr id="111621" name="Group 13" descr="иоро"/>
          <p:cNvGrpSpPr>
            <a:grpSpLocks/>
          </p:cNvGrpSpPr>
          <p:nvPr/>
        </p:nvGrpSpPr>
        <p:grpSpPr bwMode="auto">
          <a:xfrm>
            <a:off x="323850" y="3789363"/>
            <a:ext cx="8640763" cy="865187"/>
            <a:chOff x="204" y="1162"/>
            <a:chExt cx="5443" cy="590"/>
          </a:xfrm>
        </p:grpSpPr>
        <p:sp>
          <p:nvSpPr>
            <p:cNvPr id="111628" name="Rectangle 14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9" name="AutoShape 15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Соответствие финансовых возможностей Зоринского сельсовета</a:t>
              </a:r>
            </a:p>
            <a:p>
              <a:pPr algn="ctr"/>
              <a:r>
                <a:rPr lang="ru-RU" sz="1400" b="1"/>
                <a:t>ключевым направлениям развития </a:t>
              </a:r>
            </a:p>
          </p:txBody>
        </p:sp>
      </p:grpSp>
      <p:grpSp>
        <p:nvGrpSpPr>
          <p:cNvPr id="111622" name="Group 16"/>
          <p:cNvGrpSpPr>
            <a:grpSpLocks/>
          </p:cNvGrpSpPr>
          <p:nvPr/>
        </p:nvGrpSpPr>
        <p:grpSpPr bwMode="auto">
          <a:xfrm>
            <a:off x="323850" y="4724400"/>
            <a:ext cx="8640763" cy="865188"/>
            <a:chOff x="204" y="1162"/>
            <a:chExt cx="5443" cy="590"/>
          </a:xfrm>
        </p:grpSpPr>
        <p:sp>
          <p:nvSpPr>
            <p:cNvPr id="111626" name="Rectangle 1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AutoShape 1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роли бюджетной политики для поддержки экономического роста</a:t>
              </a:r>
              <a:r>
                <a:rPr lang="ru-RU"/>
                <a:t> </a:t>
              </a:r>
            </a:p>
          </p:txBody>
        </p:sp>
      </p:grpSp>
      <p:grpSp>
        <p:nvGrpSpPr>
          <p:cNvPr id="111623" name="Group 19"/>
          <p:cNvGrpSpPr>
            <a:grpSpLocks/>
          </p:cNvGrpSpPr>
          <p:nvPr/>
        </p:nvGrpSpPr>
        <p:grpSpPr bwMode="auto">
          <a:xfrm>
            <a:off x="323850" y="5661025"/>
            <a:ext cx="8640763" cy="865188"/>
            <a:chOff x="204" y="1162"/>
            <a:chExt cx="5443" cy="590"/>
          </a:xfrm>
        </p:grpSpPr>
        <p:sp>
          <p:nvSpPr>
            <p:cNvPr id="111624" name="Rectangle 20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5" name="AutoShape 21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прозрачности и открытости бюджетного процесса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44525"/>
            <a:ext cx="7094538" cy="1284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решения </a:t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на 2021 год и плановый период 2022 и 20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годов»</a:t>
            </a:r>
          </a:p>
        </p:txBody>
      </p:sp>
      <p:graphicFrame>
        <p:nvGraphicFramePr>
          <p:cNvPr id="112693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90286784"/>
              </p:ext>
            </p:extLst>
          </p:nvPr>
        </p:nvGraphicFramePr>
        <p:xfrm>
          <a:off x="595313" y="2349500"/>
          <a:ext cx="8001000" cy="4178619"/>
        </p:xfrm>
        <a:graphic>
          <a:graphicData uri="http://schemas.openxmlformats.org/drawingml/2006/table">
            <a:tbl>
              <a:tblPr/>
              <a:tblGrid>
                <a:gridCol w="4105275"/>
                <a:gridCol w="1322387"/>
                <a:gridCol w="1320800"/>
                <a:gridCol w="1252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6525,6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4185,1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4042,2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2170,4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2180,1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2190,0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4355,1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2005,0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1852,2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6255,6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3915,1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3772,2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90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967021-B5B0-488A-B0D6-7FBE46D589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81733519"/>
              </p:ext>
            </p:extLst>
          </p:nvPr>
        </p:nvGraphicFramePr>
        <p:xfrm>
          <a:off x="1804988" y="2265363"/>
          <a:ext cx="6021387" cy="407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8" name="Лист" r:id="rId4" imgW="7689784" imgH="5200740" progId="Excel.Sheet.8">
                  <p:embed/>
                </p:oleObj>
              </mc:Choice>
              <mc:Fallback>
                <p:oleObj name="Лист" r:id="rId4" imgW="7689784" imgH="5200740" progId="Excel.Sheet.8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2265363"/>
                        <a:ext cx="6021387" cy="4071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7F07F7-380F-4417-BFD4-53BE23A58524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430213" y="2170113"/>
            <a:ext cx="15478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rgbClr val="000000"/>
                </a:solidFill>
              </a:rPr>
              <a:t>тыс. рублей</a:t>
            </a:r>
          </a:p>
        </p:txBody>
      </p:sp>
      <p:sp>
        <p:nvSpPr>
          <p:cNvPr id="122886" name="Text Box 19"/>
          <p:cNvSpPr txBox="1">
            <a:spLocks noChangeArrowheads="1"/>
          </p:cNvSpPr>
          <p:nvPr/>
        </p:nvSpPr>
        <p:spPr bwMode="auto">
          <a:xfrm>
            <a:off x="3419475" y="35734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6525,6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7" name="Text Box 20"/>
          <p:cNvSpPr txBox="1">
            <a:spLocks noChangeArrowheads="1"/>
          </p:cNvSpPr>
          <p:nvPr/>
        </p:nvSpPr>
        <p:spPr bwMode="auto">
          <a:xfrm>
            <a:off x="1863725" y="2506663"/>
            <a:ext cx="12239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10505,6</a:t>
            </a:r>
            <a:endParaRPr lang="ru-RU" b="1" dirty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8" name="Text Box 19"/>
          <p:cNvSpPr txBox="1">
            <a:spLocks noChangeArrowheads="1"/>
          </p:cNvSpPr>
          <p:nvPr/>
        </p:nvSpPr>
        <p:spPr bwMode="auto">
          <a:xfrm>
            <a:off x="5003800" y="3933825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4185,1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9" name="Text Box 19"/>
          <p:cNvSpPr txBox="1">
            <a:spLocks noChangeArrowheads="1"/>
          </p:cNvSpPr>
          <p:nvPr/>
        </p:nvSpPr>
        <p:spPr bwMode="auto">
          <a:xfrm>
            <a:off x="6659563" y="3933825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4042,2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90" name="AutoShape 16"/>
          <p:cNvSpPr>
            <a:spLocks noChangeArrowheads="1"/>
          </p:cNvSpPr>
          <p:nvPr/>
        </p:nvSpPr>
        <p:spPr bwMode="auto">
          <a:xfrm>
            <a:off x="468313" y="620713"/>
            <a:ext cx="8280400" cy="1008062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Динамика доходов бюджета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Зоринского</a:t>
            </a:r>
            <a:r>
              <a:rPr lang="ru-RU" sz="2000" b="1" dirty="0">
                <a:solidFill>
                  <a:schemeClr val="bg1"/>
                </a:solidFill>
              </a:rPr>
              <a:t> сельсовета </a:t>
            </a:r>
            <a:r>
              <a:rPr lang="ru-RU" sz="2000" b="1" dirty="0" err="1">
                <a:solidFill>
                  <a:schemeClr val="bg1"/>
                </a:solidFill>
              </a:rPr>
              <a:t>Обоянского</a:t>
            </a:r>
            <a:r>
              <a:rPr lang="ru-RU" sz="2000" b="1" dirty="0">
                <a:solidFill>
                  <a:schemeClr val="bg1"/>
                </a:solidFill>
              </a:rPr>
              <a:t> района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8F86E4-05F7-4BF4-995C-1568810FD3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graphicFrame>
        <p:nvGraphicFramePr>
          <p:cNvPr id="124931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26973393"/>
              </p:ext>
            </p:extLst>
          </p:nvPr>
        </p:nvGraphicFramePr>
        <p:xfrm>
          <a:off x="900113" y="1270000"/>
          <a:ext cx="7146925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3" name="Лист" r:id="rId3" imgW="8667666" imgH="5454720" progId="Excel.Sheet.8">
                  <p:embed/>
                </p:oleObj>
              </mc:Choice>
              <mc:Fallback>
                <p:oleObj name="Лист" r:id="rId3" imgW="8667666" imgH="54547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270000"/>
                        <a:ext cx="7146925" cy="449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933" name="Picture 8" descr="97e02b0b058d46c7fd4f51472672b1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 в бюджет</a:t>
            </a:r>
            <a:b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 сельсовета Обоянского района</a:t>
            </a:r>
          </a:p>
        </p:txBody>
      </p:sp>
      <p:sp>
        <p:nvSpPr>
          <p:cNvPr id="125959" name="Text Box 116"/>
          <p:cNvSpPr txBox="1">
            <a:spLocks noChangeArrowheads="1"/>
          </p:cNvSpPr>
          <p:nvPr/>
        </p:nvSpPr>
        <p:spPr bwMode="auto">
          <a:xfrm>
            <a:off x="827088" y="20605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 b="1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graphicFrame>
        <p:nvGraphicFramePr>
          <p:cNvPr id="125957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30641"/>
              </p:ext>
            </p:extLst>
          </p:nvPr>
        </p:nvGraphicFramePr>
        <p:xfrm>
          <a:off x="139700" y="2443163"/>
          <a:ext cx="7748588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8" name="Лист" r:id="rId3" imgW="8185208" imgH="4552920" progId="Excel.Sheet.8">
                  <p:embed/>
                </p:oleObj>
              </mc:Choice>
              <mc:Fallback>
                <p:oleObj name="Лист" r:id="rId3" imgW="8185208" imgH="455292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2443163"/>
                        <a:ext cx="7748588" cy="431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3A5B0-33F9-4931-B0A0-F0E1F2C582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2020-20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126979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00415"/>
              </p:ext>
            </p:extLst>
          </p:nvPr>
        </p:nvGraphicFramePr>
        <p:xfrm>
          <a:off x="839788" y="1665288"/>
          <a:ext cx="6049962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2" name="Лист" r:id="rId3" imgW="8013764" imgH="5886540" progId="Excel.Sheet.8">
                  <p:embed/>
                </p:oleObj>
              </mc:Choice>
              <mc:Fallback>
                <p:oleObj name="Лист" r:id="rId3" imgW="8013764" imgH="588654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665288"/>
                        <a:ext cx="6049962" cy="444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Номер слайда 1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744B5-F3F8-4544-B2E4-AF26FCCE28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по разделам в 2021 – 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42BC2-8D86-4C2F-8EF3-0C79E9B6465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graphicFrame>
        <p:nvGraphicFramePr>
          <p:cNvPr id="12808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55197"/>
              </p:ext>
            </p:extLst>
          </p:nvPr>
        </p:nvGraphicFramePr>
        <p:xfrm>
          <a:off x="1331913" y="1628775"/>
          <a:ext cx="6696075" cy="4135439"/>
        </p:xfrm>
        <a:graphic>
          <a:graphicData uri="http://schemas.openxmlformats.org/drawingml/2006/table">
            <a:tbl>
              <a:tblPr/>
              <a:tblGrid>
                <a:gridCol w="2857500"/>
                <a:gridCol w="1100137"/>
                <a:gridCol w="874713"/>
                <a:gridCol w="877887"/>
                <a:gridCol w="985838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Наименование  расходов 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Зоринского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сельсовета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4736,6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2035,5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1916,9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экономика»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«Образование»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«Культура, кинематография»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10890,8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3830,9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77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610</Words>
  <Application>Microsoft Office PowerPoint</Application>
  <PresentationFormat>Экран (4:3)</PresentationFormat>
  <Paragraphs>222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34" baseType="lpstr">
      <vt:lpstr>Arial</vt:lpstr>
      <vt:lpstr>Arial Cyr</vt:lpstr>
      <vt:lpstr>Calibri</vt:lpstr>
      <vt:lpstr>Franklin Gothic Book</vt:lpstr>
      <vt:lpstr>Franklin Gothic Medium</vt:lpstr>
      <vt:lpstr>Georgia</vt:lpstr>
      <vt:lpstr>Times New Roman</vt:lpstr>
      <vt:lpstr>Trebuchet MS</vt:lpstr>
      <vt:lpstr>Wingdings</vt:lpstr>
      <vt:lpstr>Wingdings 2</vt:lpstr>
      <vt:lpstr>Тема Office</vt:lpstr>
      <vt:lpstr>1_Городская</vt:lpstr>
      <vt:lpstr>4_Городская</vt:lpstr>
      <vt:lpstr>5_Городская</vt:lpstr>
      <vt:lpstr>9_Городская</vt:lpstr>
      <vt:lpstr>12_Городская</vt:lpstr>
      <vt:lpstr>13_Городская</vt:lpstr>
      <vt:lpstr>Трек</vt:lpstr>
      <vt:lpstr>Изящная</vt:lpstr>
      <vt:lpstr>Лист</vt:lpstr>
      <vt:lpstr>Презентация PowerPoint</vt:lpstr>
      <vt:lpstr>Презентация PowerPoint</vt:lpstr>
      <vt:lpstr>Презентация PowerPoint</vt:lpstr>
      <vt:lpstr>Основные параметры решения  «О бюджете Зоринского сельсовета Обоянского района на 2021 год и плановый период 2022 и 2023 годов»</vt:lpstr>
      <vt:lpstr>Презентация PowerPoint</vt:lpstr>
      <vt:lpstr>Презентация PowerPoint</vt:lpstr>
      <vt:lpstr>Безвозмездные поступления в бюджет Зоринского сельсовета Обоянского района</vt:lpstr>
      <vt:lpstr>Динамика расходов бюджета Зоринского сельсовета Обоянского района  в 2020-2023 годах</vt:lpstr>
      <vt:lpstr>                  Расходы бюджета Зоринского сельсовета                             по разделам в 2021 – 2023 годах, тыс.рублей</vt:lpstr>
      <vt:lpstr>Реализация указов Президента Российской Федерации</vt:lpstr>
      <vt:lpstr>Презентация PowerPoint</vt:lpstr>
      <vt:lpstr>Презентация PowerPoint</vt:lpstr>
      <vt:lpstr>Динамика расходов бюджета  Зоринского сельсовета Обоянского района  на культуру</vt:lpstr>
      <vt:lpstr>                  Расходы бюджета Зоринского сельсовета                   в рамках программ в 2021 – 2023 годах, тыс.рублей</vt:lpstr>
    </vt:vector>
  </TitlesOfParts>
  <Company>зорино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Zorino-GlavBux</dc:creator>
  <cp:lastModifiedBy>Zorino-GlavBux</cp:lastModifiedBy>
  <cp:revision>325</cp:revision>
  <cp:lastPrinted>2013-11-15T06:31:56Z</cp:lastPrinted>
  <dcterms:created xsi:type="dcterms:W3CDTF">2013-05-13T09:45:35Z</dcterms:created>
  <dcterms:modified xsi:type="dcterms:W3CDTF">2021-01-26T13:27:11Z</dcterms:modified>
</cp:coreProperties>
</file>