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88" r:id="rId19"/>
    <p:sldId id="283" r:id="rId20"/>
    <p:sldId id="286" r:id="rId21"/>
    <p:sldId id="261" r:id="rId22"/>
    <p:sldId id="292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1" d="100"/>
          <a:sy n="71" d="100"/>
        </p:scale>
        <p:origin x="15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D314-791F-461F-BC72-FFCCE2554BC3}">
      <dsp:nvSpPr>
        <dsp:cNvPr id="0" name=""/>
        <dsp:cNvSpPr/>
      </dsp:nvSpPr>
      <dsp:spPr>
        <a:xfrm rot="10800000">
          <a:off x="873022" y="367573"/>
          <a:ext cx="2705268" cy="13628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95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Работники учреждений культуры</a:t>
          </a:r>
          <a:endParaRPr lang="ru-RU" sz="1600" b="1" kern="1200" dirty="0"/>
        </a:p>
      </dsp:txBody>
      <dsp:txXfrm rot="10800000">
        <a:off x="1213723" y="367573"/>
        <a:ext cx="2364567" cy="1362804"/>
      </dsp:txXfrm>
    </dsp:sp>
    <dsp:sp modelId="{FD6EA99A-9C4C-49E8-9EC6-C2CB263A9E55}">
      <dsp:nvSpPr>
        <dsp:cNvPr id="0" name=""/>
        <dsp:cNvSpPr/>
      </dsp:nvSpPr>
      <dsp:spPr>
        <a:xfrm>
          <a:off x="1142278" y="2158993"/>
          <a:ext cx="2571761" cy="1637600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6DE17-854A-4EA1-BCDE-CE0DA248B7B5}">
      <dsp:nvSpPr>
        <dsp:cNvPr id="0" name=""/>
        <dsp:cNvSpPr/>
      </dsp:nvSpPr>
      <dsp:spPr>
        <a:xfrm>
          <a:off x="374416" y="0"/>
          <a:ext cx="4243383" cy="16742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6BC3A-817F-4D20-BCE7-99EEE1C50E51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6DB77E-FA2A-4222-8D04-C290170D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FF20-B005-4DBC-A074-7C7F8EA4B69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3C30F-378C-4050-B2C2-4D891C635F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A54A-904E-4D0F-8634-1839AC646F4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55BE-72F0-497A-963A-53F80E8E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99F6-F6A0-40FB-AA2E-0F5078A65B4E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D093-AC46-42BC-BB98-3DE44D2D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CFF-A245-48FD-AF98-48A277B9CE87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0AD-F2D1-4E75-85FB-CC489B63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1A43EAC-BB73-4A61-842D-BF26E0D75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F55302-60CC-407B-9083-D1EC406F9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A3192E-C1E7-40CB-A528-6AF2ED44D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531414-495C-40C3-974D-799ECB0FC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2D2F7-8BFC-4B2B-8BEC-0E09CFAE8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298C3B-B619-4350-A33B-1A59261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D9D35-363F-4E4C-A601-24D18572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E1CFE-F6C5-4632-A0D8-0DC7782AD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5A0C-1F77-4C5D-8896-23C8F9664011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DE4F-0560-430E-B2DF-CC03AF810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DCA3A-2BBB-4BF0-BA17-833AAB02BD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77F34-802F-41BE-A2DE-52DFFAC51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774C4-0919-4915-98B1-ECE29950E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0DC6D64-A84D-4939-AE0A-AE66937FF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CC4A33-1862-4074-A966-8807E2ADB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61F71C-7D8B-4E64-9615-8249BDC142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94EADE-29A0-41F7-ABAA-2101001FB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5CC32B-C875-4274-ABF2-A561BF5DC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AF45A8-4C35-48CE-A4C5-A378DF22D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ACD31-61CE-4BDC-AE6C-9DA66E1AC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1BCD-1D59-481B-A3CC-B9298B6AC63B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DBA0-0369-4B3A-A800-49EA9DB13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1CCC67-9632-469F-9446-D86EED144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B853B8-D95C-46C4-B9B0-1452876AE4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E33854-5CD4-410F-A7EA-1B33D52E9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BF2374-0C52-43FE-886E-E7C9F4F9F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1CEB66-B480-42EE-B770-0BB4DD07FB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9147B12-C14A-46EE-80D5-5BA50A5CC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CE6183-68E5-4F5C-A84D-C3BC578AD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AE35F1-79C9-4A81-BD54-7BD7B796F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AF6388-12EE-465F-A058-ABEE4170DD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DB3DEE-C3E0-4175-BF83-539A191A4F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38B1-E455-4B9D-8161-CDFB75E3AB79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699D-79DA-475D-904D-DF35F345E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C59B63-C70D-4EE6-A65C-5C4C5BF1D5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FD153B-8F77-47C4-BBCD-E007A84E3D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A896C4-C57C-4742-9BD5-B0E2D67B9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45C6DF-C007-431C-AD5C-0A1C4E3CAE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DB6CAC-4BF1-45E3-A8B5-A7010D67C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639CBE-2DFC-4712-B17A-42D2AC0AB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F47219-A5A8-4FF7-B5BB-2DDF4D3399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45BC4A8-F9DF-4370-A070-F27A31D98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0479E-4190-4D11-9774-8765B0A6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D3A9C-97C3-4C1C-A1B3-38067D06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C4F-AEA9-4CD1-BF5A-0C84452A44A1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8CF-EBD4-42A9-8A44-BBBF27E0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BEDFF0-50F5-4BD3-ABAE-BA04D55BF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F12FFF-A076-4A36-A60E-03F66AAB1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5F4B1D-C8B1-4676-9A44-D698C35A9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C76A1-609C-488B-8AEE-911392F68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E686E-0643-4637-83CE-9980D5A4C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FC341A-D1DF-49D1-B5A4-8FC15537C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1D79BA-D3D4-482E-9CF5-4577D1A11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146AF-0F25-4972-A4D5-B7F431186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D20FD-0040-4CFD-87C0-D4E97CE7E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152EB1-C583-4AEE-AD72-47EA065C1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3D4-725C-45EB-9B41-D1FA50412A41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80C2-5AE6-4AA6-A1AA-580B29AE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B9521C-16C4-4CFA-A1C1-3FDE720148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742C2C-17CE-490D-94AD-A77C1905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97326D-EF2C-4C3C-93A3-35B294E3C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33365-8E16-4D87-9331-80E51516D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41A7F0-3866-4720-B019-4D0DA5130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1BFC8-B5C5-4B08-8FE0-672513BEC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09A781-F1E5-40E4-9728-D2F67BBB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4AFB5D42-E22E-4DDF-9705-DE24836F3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60D3D-F99C-4391-B4AF-BE804237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D035E-BA00-466C-9B83-DA23AE5AC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364-4391-4FBB-8F06-6C0560B418C9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065-12F4-43D6-BD7A-74288340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159165-7BBA-451A-BB0B-37744C3FC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00BAC-978A-422D-9E02-6ABD21870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C1B868-3D2A-4B11-B8B7-9E7D81171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1FE3C-C0AD-4A4A-B965-A7AB586F5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0B4A1D-BFF3-470F-A530-7E6F84776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5565F4-BD84-4660-8595-62C5F45B5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10A5-2752-479A-B5CD-B12378D55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BC2927-BF99-4E81-A4B1-C2945A9F0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6B580-1269-4E3B-8626-DF77F20EA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A5A355-9C5C-41CC-83C4-51CFA3B49893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C67F77B-33EC-4065-B7FD-3AA66C3A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86B-A763-4346-9EC0-92ECC673FA1A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4531-F916-40E2-A1C5-2D958920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70A3F55-5E99-4BCE-A167-3C63D262BEFE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BFACE1B-0997-4811-A958-C409E52B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A2B0C0-3C63-41BA-8F25-7828DE008B3A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B7B6793-11E4-4A0B-B345-A2B63D56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5A923F-8B20-4B87-8F1D-27727C4857AB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1210B84-F553-471F-B6D6-7EC7F9C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35C6884-9A81-4D7C-80C7-FAF20FB9942A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9423527-4782-4ACE-97C9-B4075F39D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565225E-3B07-47FB-A30F-7A609C4EF7E3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4B7548-3189-4039-A2AF-99E0E393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2178898-FE36-493C-8FE1-4ABE652E78D4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A47EFD-55F3-4E73-BB8E-B76B1AF8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B35FCB8-EA77-4B75-B1CD-3AF0193DBD9F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82BCF4D-9461-4013-8800-EFC054E8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F5C4656-A720-4DB3-B75A-2707314BA925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AE34F39-7942-4351-AD81-388A6AB4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798AF3-9F13-44CA-A881-239F386B685D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CAC47-4D68-4E0F-8BD6-60D384C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637A813-9E9C-4DA1-9951-805CD6994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968F-ABCB-470C-8C4F-E0DA3A931DE5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7E7-1A69-4130-9CA4-615B8E810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8B9B2D-69C0-4766-A05A-A750684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42B02-FAFA-4444-8AB6-50002DE47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B0C-693C-4FA1-A39B-A5FFC7DFE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BC4A7-52BA-4373-8F0B-0E0885658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D755E-9F9A-4865-A55A-82D68B163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5B41D-B8D7-49FF-8F70-999AFEAF9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A35608-376C-4B4C-B23F-F6801A7D9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FCD4A-E80D-45D5-A93B-A5243477106F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72AFC-7DB9-4B85-B288-ABE9549E5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26.11.2019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B4891A7-3ADD-4894-8F3D-38DBC6AD8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26.11.2019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B0ADAB7-94E0-49E3-930C-568E8518C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26.11.2019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C2DFBD7-BC62-4317-8EBA-0ED76ECA70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26.11.2019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9C15F4-0696-4B4E-9CED-8B44CDDD3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26.11.2019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D4BB8FB-FB7C-4577-82B0-59FD693BD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26.11.2019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43A1FC-9118-459E-BC01-164EA427F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8E5DE-6F8B-40A7-99B0-45B536ADF0DF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6B04-2F18-45DB-9AF1-EBCC54EE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FB8566-EDD2-4EE7-A43E-DA780C640CB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162D89-4AA7-400C-B548-30781F2D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oleObject" Target="../embeddings/_____Microsoft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Проект бюджета</a:t>
            </a:r>
            <a:endParaRPr lang="ru-RU" sz="3100" b="1" dirty="0" smtClean="0">
              <a:solidFill>
                <a:srgbClr val="4433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сельсовета </a:t>
            </a: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Обоянского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2020 год и на период 2021 и 2022 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3F39A-2070-49CB-B904-B7470708D975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2020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2021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</a:t>
            </a:r>
            <a:r>
              <a:rPr lang="ru-RU" dirty="0" smtClean="0">
                <a:solidFill>
                  <a:schemeClr val="bg1"/>
                </a:solidFill>
              </a:rPr>
              <a:t>22</a:t>
            </a:r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29717,8</a:t>
            </a:r>
            <a:endParaRPr lang="ru-RU" dirty="0"/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31576</a:t>
            </a:r>
            <a:endParaRPr lang="ru-RU" dirty="0"/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33441,1</a:t>
            </a: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51D0-60B6-4161-9D33-A6A9822AC8A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культуры </a:t>
            </a:r>
          </a:p>
          <a:p>
            <a:pPr algn="ctr"/>
            <a:endParaRPr lang="ru-RU" b="1" dirty="0"/>
          </a:p>
          <a:p>
            <a:pPr algn="ctr"/>
            <a:r>
              <a:rPr lang="ru-RU" sz="1200" b="1" dirty="0" smtClean="0"/>
              <a:t>82,6%</a:t>
            </a:r>
            <a:endParaRPr lang="ru-RU" sz="1200" b="1" dirty="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муниципальной</a:t>
            </a:r>
          </a:p>
          <a:p>
            <a:pPr algn="ctr"/>
            <a:r>
              <a:rPr lang="ru-RU" sz="1200" b="1" dirty="0"/>
              <a:t>службы</a:t>
            </a:r>
          </a:p>
          <a:p>
            <a:pPr algn="ctr"/>
            <a:r>
              <a:rPr lang="ru-RU" sz="1200" b="1" dirty="0"/>
              <a:t> </a:t>
            </a:r>
            <a:r>
              <a:rPr lang="ru-RU" b="1" dirty="0"/>
              <a:t> </a:t>
            </a:r>
          </a:p>
          <a:p>
            <a:pPr algn="ctr"/>
            <a:r>
              <a:rPr lang="ru-RU" sz="1200" b="1" dirty="0" smtClean="0"/>
              <a:t>0,2%</a:t>
            </a:r>
            <a:endParaRPr lang="ru-RU" sz="1200" b="1" dirty="0"/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/>
              <a:t>Формирование современной </a:t>
            </a:r>
          </a:p>
          <a:p>
            <a:pPr algn="ctr"/>
            <a:r>
              <a:rPr lang="ru-RU" sz="1200" b="1" dirty="0" smtClean="0"/>
              <a:t>городской среды</a:t>
            </a:r>
          </a:p>
          <a:p>
            <a:pPr algn="ctr"/>
            <a:r>
              <a:rPr lang="ru-RU" sz="1200" b="1" dirty="0" smtClean="0"/>
              <a:t>3,3%</a:t>
            </a:r>
            <a:endParaRPr lang="ru-RU" sz="1200" b="1" dirty="0"/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Благоустройство</a:t>
            </a:r>
          </a:p>
          <a:p>
            <a:pPr algn="ctr"/>
            <a:r>
              <a:rPr lang="ru-RU" sz="1200" b="1" dirty="0"/>
              <a:t> территории </a:t>
            </a:r>
          </a:p>
          <a:p>
            <a:pPr algn="ctr"/>
            <a:r>
              <a:rPr lang="ru-RU" sz="1200" b="1" dirty="0" smtClean="0"/>
              <a:t>12,5%</a:t>
            </a:r>
            <a:endParaRPr lang="ru-RU" sz="1200" b="1" dirty="0"/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Пожарная безопасность</a:t>
            </a:r>
          </a:p>
          <a:p>
            <a:pPr algn="ctr"/>
            <a:r>
              <a:rPr lang="ru-RU" sz="1200" b="1" dirty="0" smtClean="0"/>
              <a:t>0,3%</a:t>
            </a:r>
            <a:endParaRPr lang="ru-RU" sz="1200" b="1" dirty="0"/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Повышение эффективности</a:t>
            </a:r>
          </a:p>
          <a:p>
            <a:pPr algn="ctr"/>
            <a:r>
              <a:rPr lang="ru-RU" sz="1200" b="1" dirty="0"/>
              <a:t> работы с молодежью,</a:t>
            </a:r>
          </a:p>
          <a:p>
            <a:pPr algn="ctr"/>
            <a:r>
              <a:rPr lang="ru-RU" sz="1200" b="1" dirty="0"/>
              <a:t> развитие физической</a:t>
            </a:r>
          </a:p>
          <a:p>
            <a:pPr algn="ctr"/>
            <a:r>
              <a:rPr lang="ru-RU" sz="1200" b="1" dirty="0"/>
              <a:t> культуры и спорта</a:t>
            </a:r>
          </a:p>
          <a:p>
            <a:pPr algn="ctr"/>
            <a:r>
              <a:rPr lang="ru-RU" sz="1200" b="1" dirty="0" smtClean="0"/>
              <a:t>1,1%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Доля муниципальных программ в общем объеме расходов,</a:t>
            </a:r>
          </a:p>
          <a:p>
            <a:pPr algn="ctr"/>
            <a:r>
              <a:rPr lang="ru-RU" b="1" dirty="0"/>
              <a:t>запланированных на реализацию муниципальных программ</a:t>
            </a:r>
          </a:p>
          <a:p>
            <a:pPr algn="ctr"/>
            <a:r>
              <a:rPr lang="ru-RU" b="1" dirty="0" err="1"/>
              <a:t>Зоринского</a:t>
            </a:r>
            <a:r>
              <a:rPr lang="ru-RU" b="1" dirty="0"/>
              <a:t> сельсовета в </a:t>
            </a:r>
            <a:r>
              <a:rPr lang="ru-RU" b="1" dirty="0" smtClean="0"/>
              <a:t>2020 </a:t>
            </a:r>
            <a:r>
              <a:rPr lang="ru-RU" b="1" dirty="0"/>
              <a:t>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EE09A-5231-456A-B931-BD25A6DCAF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036621"/>
              </p:ext>
            </p:extLst>
          </p:nvPr>
        </p:nvGraphicFramePr>
        <p:xfrm>
          <a:off x="179388" y="2060575"/>
          <a:ext cx="8926512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2" name="Лист" r:id="rId4" imgW="8813717" imgH="5949900" progId="Excel.Sheet.8">
                  <p:embed/>
                </p:oleObj>
              </mc:Choice>
              <mc:Fallback>
                <p:oleObj name="Лист" r:id="rId4" imgW="8813717" imgH="594990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60575"/>
                        <a:ext cx="8926512" cy="601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11500" y="2805298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39,9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2020-2022 </a:t>
            </a:r>
            <a:r>
              <a:rPr lang="ru-RU" b="1" i="1" dirty="0"/>
              <a:t>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42690"/>
              </p:ext>
            </p:extLst>
          </p:nvPr>
        </p:nvGraphicFramePr>
        <p:xfrm>
          <a:off x="4763" y="2147888"/>
          <a:ext cx="7445375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Лист" r:id="rId3" imgW="7588214" imgH="4768920" progId="Excel.Sheet.8">
                  <p:embed/>
                </p:oleObj>
              </mc:Choice>
              <mc:Fallback>
                <p:oleObj name="Лист" r:id="rId3" imgW="7588214" imgH="47689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147888"/>
                        <a:ext cx="7445375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07F78-DAC7-4A67-9023-09227909E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8D672-ED36-46DA-9DE8-DF412A3A3C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graphicFrame>
        <p:nvGraphicFramePr>
          <p:cNvPr id="12908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89320"/>
              </p:ext>
            </p:extLst>
          </p:nvPr>
        </p:nvGraphicFramePr>
        <p:xfrm>
          <a:off x="755650" y="1700213"/>
          <a:ext cx="7600950" cy="3824864"/>
        </p:xfrm>
        <a:graphic>
          <a:graphicData uri="http://schemas.openxmlformats.org/drawingml/2006/table">
            <a:tbl>
              <a:tblPr/>
              <a:tblGrid>
                <a:gridCol w="4019550"/>
                <a:gridCol w="1160463"/>
                <a:gridCol w="1262062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Зоринского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2458,2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1302,8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1338,6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2030,3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эффективности работы с молодежью, организация отдыха и оздоровления детей, моложежи, развитие физической культуры и спорта»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в муниципальном образовании»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среды»»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84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73FFE-47D7-43F9-81D8-CE7675051C91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Муниципальные программы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2020-20</a:t>
            </a:r>
            <a:r>
              <a:rPr lang="ru-RU" sz="1600" dirty="0" smtClean="0">
                <a:solidFill>
                  <a:srgbClr val="FFFFFF"/>
                </a:solidFill>
              </a:rPr>
              <a:t>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</a:rPr>
              <a:t>08.11.2019 №102</a:t>
            </a:r>
            <a:endParaRPr lang="ru-RU" sz="1600" dirty="0">
              <a:solidFill>
                <a:srgbClr val="FFFFFF"/>
              </a:solidFill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Президента РФ от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01 марта 2018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«О бюджетной политике в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2019-20</a:t>
            </a:r>
            <a:r>
              <a:rPr lang="ru-RU" sz="1600" dirty="0" smtClean="0">
                <a:solidFill>
                  <a:srgbClr val="FFFFFF"/>
                </a:solidFill>
              </a:rPr>
              <a:t>21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проекта бюджета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Обоянского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района на </a:t>
            </a:r>
            <a:r>
              <a:rPr lang="ru-RU" sz="1600" dirty="0" smtClean="0">
                <a:solidFill>
                  <a:srgbClr val="FFFFFF"/>
                </a:solidFill>
              </a:rPr>
              <a:t>2020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 и плановый период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</a:t>
            </a:r>
            <a:r>
              <a:rPr lang="ru-RU" sz="1600" dirty="0" smtClean="0">
                <a:solidFill>
                  <a:srgbClr val="FFFFFF"/>
                </a:solidFill>
              </a:rPr>
              <a:t>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2020-20</a:t>
            </a:r>
            <a:r>
              <a:rPr lang="ru-RU" sz="1600" dirty="0" smtClean="0">
                <a:solidFill>
                  <a:srgbClr val="FFFFFF"/>
                </a:solidFill>
              </a:rPr>
              <a:t>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 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08.11.2019 №</a:t>
            </a:r>
            <a:r>
              <a:rPr lang="ru-RU" sz="1600" dirty="0" smtClean="0">
                <a:solidFill>
                  <a:srgbClr val="FFFFFF"/>
                </a:solidFill>
              </a:rPr>
              <a:t>103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3228F-30C6-4782-99DC-5928D4FC97C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2020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2021И 2022ГОДОВ </a:t>
            </a:r>
            <a:endParaRPr lang="ru-RU" b="1" dirty="0"/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на 2020 год и плановый период 2021 и 20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9715013"/>
              </p:ext>
            </p:extLst>
          </p:nvPr>
        </p:nvGraphicFramePr>
        <p:xfrm>
          <a:off x="595313" y="2349500"/>
          <a:ext cx="8001000" cy="4178619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3863,3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3876,9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2068,5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2032,3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2195,3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1166,7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1098,8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3863,3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3876,9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67021-B5B0-488A-B0D6-7FBE46D58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9082650"/>
              </p:ext>
            </p:extLst>
          </p:nvPr>
        </p:nvGraphicFramePr>
        <p:xfrm>
          <a:off x="1547664" y="2261394"/>
          <a:ext cx="6537325" cy="408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8" name="Лист" r:id="rId4" imgW="8350169" imgH="5213340" progId="Excel.Sheet.8">
                  <p:embed/>
                </p:oleObj>
              </mc:Choice>
              <mc:Fallback>
                <p:oleObj name="Лист" r:id="rId4" imgW="8350169" imgH="5213340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61394"/>
                        <a:ext cx="6537325" cy="4081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F07F7-380F-4417-BFD4-53BE23A5852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5784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11439,1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03800" y="393382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3863,3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659563" y="3933825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3876,9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Зоринского</a:t>
            </a:r>
            <a:r>
              <a:rPr lang="ru-RU" sz="2000" b="1" dirty="0">
                <a:solidFill>
                  <a:schemeClr val="bg1"/>
                </a:solidFill>
              </a:rPr>
              <a:t> сельсовета </a:t>
            </a:r>
            <a:r>
              <a:rPr lang="ru-RU" sz="2000" b="1" dirty="0" err="1">
                <a:solidFill>
                  <a:schemeClr val="bg1"/>
                </a:solidFill>
              </a:rPr>
              <a:t>Обоянского</a:t>
            </a:r>
            <a:r>
              <a:rPr lang="ru-RU" sz="2000" b="1" dirty="0">
                <a:solidFill>
                  <a:schemeClr val="bg1"/>
                </a:solidFill>
              </a:rPr>
              <a:t>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F86E4-05F7-4BF4-995C-1568810FD3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21130725"/>
              </p:ext>
            </p:extLst>
          </p:nvPr>
        </p:nvGraphicFramePr>
        <p:xfrm>
          <a:off x="900113" y="1270000"/>
          <a:ext cx="7146925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3" name="Лист" r:id="rId3" imgW="8667666" imgH="5454720" progId="Excel.Sheet.8">
                  <p:embed/>
                </p:oleObj>
              </mc:Choice>
              <mc:Fallback>
                <p:oleObj name="Лист" r:id="rId3" imgW="8667666" imgH="54547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70000"/>
                        <a:ext cx="7146925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294892"/>
              </p:ext>
            </p:extLst>
          </p:nvPr>
        </p:nvGraphicFramePr>
        <p:xfrm>
          <a:off x="71438" y="2443163"/>
          <a:ext cx="788670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9" name="Лист" r:id="rId3" imgW="8191511" imgH="4476780" progId="Excel.Sheet.8">
                  <p:embed/>
                </p:oleObj>
              </mc:Choice>
              <mc:Fallback>
                <p:oleObj name="Лист" r:id="rId3" imgW="8191511" imgH="447678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443163"/>
                        <a:ext cx="7886700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3A5B0-33F9-4931-B0A0-F0E1F2C582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2019-20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192309"/>
              </p:ext>
            </p:extLst>
          </p:nvPr>
        </p:nvGraphicFramePr>
        <p:xfrm>
          <a:off x="776288" y="1665288"/>
          <a:ext cx="6178550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Лист" r:id="rId3" imgW="8185208" imgH="5886540" progId="Excel.Sheet.8">
                  <p:embed/>
                </p:oleObj>
              </mc:Choice>
              <mc:Fallback>
                <p:oleObj name="Лист" r:id="rId3" imgW="8185208" imgH="588654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665288"/>
                        <a:ext cx="6178550" cy="444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744B5-F3F8-4544-B2E4-AF26FCCE28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2020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42BC2-8D86-4C2F-8EF3-0C79E9B646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99802"/>
              </p:ext>
            </p:extLst>
          </p:nvPr>
        </p:nvGraphicFramePr>
        <p:xfrm>
          <a:off x="1331913" y="1628775"/>
          <a:ext cx="6696075" cy="4135439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Зоринского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1911,5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4104,4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11645,5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3876,9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77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609</Words>
  <Application>Microsoft Office PowerPoint</Application>
  <PresentationFormat>Экран (4:3)</PresentationFormat>
  <Paragraphs>222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35" baseType="lpstr">
      <vt:lpstr>Arial</vt:lpstr>
      <vt:lpstr>Arial Cyr</vt:lpstr>
      <vt:lpstr>Calibri</vt:lpstr>
      <vt:lpstr>Franklin Gothic Book</vt:lpstr>
      <vt:lpstr>Franklin Gothic Medium</vt:lpstr>
      <vt:lpstr>Georgia</vt:lpstr>
      <vt:lpstr>Times New Roman</vt:lpstr>
      <vt:lpstr>Trebuchet MS</vt:lpstr>
      <vt:lpstr>Wingdings</vt:lpstr>
      <vt:lpstr>Wingdings 2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Лист Microsoft Excel 97-2003</vt:lpstr>
      <vt:lpstr>Лист</vt:lpstr>
      <vt:lpstr>Презентация PowerPoint</vt:lpstr>
      <vt:lpstr>Презентация PowerPoint</vt:lpstr>
      <vt:lpstr>Презентация PowerPoint</vt:lpstr>
      <vt:lpstr>Основные параметры решения  «О бюджете Зоринского сельсовета Обоянского района на 2020 год и плановый период 2021 и 2022 годов»</vt:lpstr>
      <vt:lpstr>Презентация PowerPoint</vt:lpstr>
      <vt:lpstr>Презентация PowerPoint</vt:lpstr>
      <vt:lpstr>Безвозмездные поступления в бюджет Зоринского сельсовета Обоянского района</vt:lpstr>
      <vt:lpstr>Динамика расходов бюджета Зоринского сельсовета Обоянского района  в 2019-2022 годах</vt:lpstr>
      <vt:lpstr>                  Расходы бюджета Зоринского сельсовета                             по разделам в 2020 – 2022 годах, тыс.рублей</vt:lpstr>
      <vt:lpstr>Реализация указов Президента Российской Федерации</vt:lpstr>
      <vt:lpstr>Презентация PowerPoint</vt:lpstr>
      <vt:lpstr>Презентация PowerPoint</vt:lpstr>
      <vt:lpstr>Динамика расходов бюджета  Зоринского сельсовета Обоянского района  на культуру</vt:lpstr>
      <vt:lpstr>                  Расходы бюджета Зоринского сельсовета                   в рамках программ в 2020 – 2022 годах, тыс.рублей</vt:lpstr>
    </vt:vector>
  </TitlesOfParts>
  <Company>зорино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Zorino-GlavBux</dc:creator>
  <cp:lastModifiedBy>Zorino-GlavBux</cp:lastModifiedBy>
  <cp:revision>317</cp:revision>
  <cp:lastPrinted>2013-11-15T06:31:56Z</cp:lastPrinted>
  <dcterms:created xsi:type="dcterms:W3CDTF">2013-05-13T09:45:35Z</dcterms:created>
  <dcterms:modified xsi:type="dcterms:W3CDTF">2019-11-26T06:29:26Z</dcterms:modified>
</cp:coreProperties>
</file>