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712" r:id="rId3"/>
    <p:sldMasterId id="2147483725" r:id="rId4"/>
    <p:sldMasterId id="2147483777" r:id="rId5"/>
    <p:sldMasterId id="2147483816" r:id="rId6"/>
    <p:sldMasterId id="2147483829" r:id="rId7"/>
    <p:sldMasterId id="2147483867" r:id="rId8"/>
    <p:sldMasterId id="2147483879" r:id="rId9"/>
  </p:sldMasterIdLst>
  <p:notesMasterIdLst>
    <p:notesMasterId r:id="rId24"/>
  </p:notesMasterIdLst>
  <p:sldIdLst>
    <p:sldId id="280" r:id="rId10"/>
    <p:sldId id="284" r:id="rId11"/>
    <p:sldId id="289" r:id="rId12"/>
    <p:sldId id="257" r:id="rId13"/>
    <p:sldId id="258" r:id="rId14"/>
    <p:sldId id="274" r:id="rId15"/>
    <p:sldId id="260" r:id="rId16"/>
    <p:sldId id="270" r:id="rId17"/>
    <p:sldId id="273" r:id="rId18"/>
    <p:sldId id="292" r:id="rId19"/>
    <p:sldId id="288" r:id="rId20"/>
    <p:sldId id="283" r:id="rId21"/>
    <p:sldId id="286" r:id="rId22"/>
    <p:sldId id="261" r:id="rId23"/>
  </p:sldIdLst>
  <p:sldSz cx="9144000" cy="6858000" type="screen4x3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F6A8EB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976" autoAdjust="0"/>
    <p:restoredTop sz="94676" autoAdjust="0"/>
  </p:normalViewPr>
  <p:slideViewPr>
    <p:cSldViewPr>
      <p:cViewPr varScale="1">
        <p:scale>
          <a:sx n="76" d="100"/>
          <a:sy n="76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D38BCE-A4AC-488E-933C-001F195F8A27}" type="doc">
      <dgm:prSet loTypeId="urn:microsoft.com/office/officeart/2005/8/layout/vList3#2" loCatId="list" qsTypeId="urn:microsoft.com/office/officeart/2005/8/quickstyle/simple2" qsCatId="simple" csTypeId="urn:microsoft.com/office/officeart/2005/8/colors/accent1_2#2" csCatId="accent1" phldr="1"/>
      <dgm:spPr/>
    </dgm:pt>
    <dgm:pt modelId="{67C58967-F23F-4972-97B4-9C6208E5117B}">
      <dgm:prSet phldrT="[Текст]" custT="1"/>
      <dgm:spPr/>
      <dgm:t>
        <a:bodyPr/>
        <a:lstStyle/>
        <a:p>
          <a:r>
            <a:rPr lang="ru-RU" sz="1600" b="1" dirty="0" smtClean="0"/>
            <a:t>Работники учреждений культуры</a:t>
          </a:r>
          <a:endParaRPr lang="ru-RU" sz="1600" b="1" dirty="0"/>
        </a:p>
      </dgm:t>
    </dgm:pt>
    <dgm:pt modelId="{E272DAEC-3CF3-48AF-BFE1-9AAB5A1D0BBF}" type="parTrans" cxnId="{18B593ED-FA2B-4D48-A2B2-1DCDE55200C4}">
      <dgm:prSet/>
      <dgm:spPr/>
      <dgm:t>
        <a:bodyPr/>
        <a:lstStyle/>
        <a:p>
          <a:endParaRPr lang="ru-RU"/>
        </a:p>
      </dgm:t>
    </dgm:pt>
    <dgm:pt modelId="{E3AFEA8D-0D39-40AA-870B-A9C6AEFCA97E}" type="sibTrans" cxnId="{18B593ED-FA2B-4D48-A2B2-1DCDE55200C4}">
      <dgm:prSet/>
      <dgm:spPr/>
      <dgm:t>
        <a:bodyPr/>
        <a:lstStyle/>
        <a:p>
          <a:endParaRPr lang="ru-RU"/>
        </a:p>
      </dgm:t>
    </dgm:pt>
    <dgm:pt modelId="{06DC4E0B-84B4-4921-8CD0-A46E6EF08EBE}" type="pres">
      <dgm:prSet presAssocID="{FCD38BCE-A4AC-488E-933C-001F195F8A27}" presName="linearFlow" presStyleCnt="0">
        <dgm:presLayoutVars>
          <dgm:dir/>
          <dgm:resizeHandles val="exact"/>
        </dgm:presLayoutVars>
      </dgm:prSet>
      <dgm:spPr/>
    </dgm:pt>
    <dgm:pt modelId="{52A48484-7B4E-4F13-A8C0-F89760312B3E}" type="pres">
      <dgm:prSet presAssocID="{67C58967-F23F-4972-97B4-9C6208E5117B}" presName="composite" presStyleCnt="0"/>
      <dgm:spPr/>
    </dgm:pt>
    <dgm:pt modelId="{FD6EA99A-9C4C-49E8-9EC6-C2CB263A9E55}" type="pres">
      <dgm:prSet presAssocID="{67C58967-F23F-4972-97B4-9C6208E5117B}" presName="imgShp" presStyleLbl="fgImgPlace1" presStyleIdx="0" presStyleCnt="1" custScaleX="188711" custScaleY="120164" custLinFactNeighborX="80996" custLinFactNeighborY="68679"/>
      <dgm:spPr>
        <a:blipFill>
          <a:blip xmlns:r="http://schemas.openxmlformats.org/officeDocument/2006/relationships" r:embed="rId1" cstate="print">
            <a:extLst/>
          </a:blip>
          <a:srcRect/>
          <a:stretch>
            <a:fillRect l="-3000" r="-3000"/>
          </a:stretch>
        </a:blipFill>
      </dgm:spPr>
    </dgm:pt>
    <dgm:pt modelId="{C7C2D314-791F-461F-BC72-FFCCE2554BC3}" type="pres">
      <dgm:prSet presAssocID="{67C58967-F23F-4972-97B4-9C6208E5117B}" presName="txShp" presStyleLbl="node1" presStyleIdx="0" presStyleCnt="1" custLinFactNeighborX="-16683" custLinFactNeighborY="-72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B593ED-FA2B-4D48-A2B2-1DCDE55200C4}" srcId="{FCD38BCE-A4AC-488E-933C-001F195F8A27}" destId="{67C58967-F23F-4972-97B4-9C6208E5117B}" srcOrd="0" destOrd="0" parTransId="{E272DAEC-3CF3-48AF-BFE1-9AAB5A1D0BBF}" sibTransId="{E3AFEA8D-0D39-40AA-870B-A9C6AEFCA97E}"/>
    <dgm:cxn modelId="{17ACF0F9-53E9-4AC8-99F6-6B34ADA92BC8}" type="presOf" srcId="{67C58967-F23F-4972-97B4-9C6208E5117B}" destId="{C7C2D314-791F-461F-BC72-FFCCE2554BC3}" srcOrd="0" destOrd="0" presId="urn:microsoft.com/office/officeart/2005/8/layout/vList3#2"/>
    <dgm:cxn modelId="{29E61BA2-F45F-4280-A6B9-073F5C32AC1E}" type="presOf" srcId="{FCD38BCE-A4AC-488E-933C-001F195F8A27}" destId="{06DC4E0B-84B4-4921-8CD0-A46E6EF08EBE}" srcOrd="0" destOrd="0" presId="urn:microsoft.com/office/officeart/2005/8/layout/vList3#2"/>
    <dgm:cxn modelId="{2F6B6B63-3E99-4BA8-A9E9-6C7B7EEC5CE0}" type="presParOf" srcId="{06DC4E0B-84B4-4921-8CD0-A46E6EF08EBE}" destId="{52A48484-7B4E-4F13-A8C0-F89760312B3E}" srcOrd="0" destOrd="0" presId="urn:microsoft.com/office/officeart/2005/8/layout/vList3#2"/>
    <dgm:cxn modelId="{F0061D26-8779-49E2-9547-E365D092B530}" type="presParOf" srcId="{52A48484-7B4E-4F13-A8C0-F89760312B3E}" destId="{FD6EA99A-9C4C-49E8-9EC6-C2CB263A9E55}" srcOrd="0" destOrd="0" presId="urn:microsoft.com/office/officeart/2005/8/layout/vList3#2"/>
    <dgm:cxn modelId="{61C07DC2-BEF8-4998-9C69-964943840DD2}" type="presParOf" srcId="{52A48484-7B4E-4F13-A8C0-F89760312B3E}" destId="{C7C2D314-791F-461F-BC72-FFCCE2554BC3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0969C9-C3E1-4E5F-B5D8-752EAFFA66CD}" type="doc">
      <dgm:prSet loTypeId="urn:microsoft.com/office/officeart/2005/8/layout/hProcess9" loCatId="process" qsTypeId="urn:microsoft.com/office/officeart/2005/8/quickstyle/simple1#2" qsCatId="simple" csTypeId="urn:microsoft.com/office/officeart/2005/8/colors/accent1_2#3" csCatId="accent1" phldr="1"/>
      <dgm:spPr/>
    </dgm:pt>
    <dgm:pt modelId="{28F594BB-3164-44E1-AACE-1F506AC614F2}" type="pres">
      <dgm:prSet presAssocID="{F20969C9-C3E1-4E5F-B5D8-752EAFFA66CD}" presName="CompostProcess" presStyleCnt="0">
        <dgm:presLayoutVars>
          <dgm:dir/>
          <dgm:resizeHandles val="exact"/>
        </dgm:presLayoutVars>
      </dgm:prSet>
      <dgm:spPr/>
    </dgm:pt>
    <dgm:pt modelId="{DC46DE17-854A-4EA1-BCDE-CE0DA248B7B5}" type="pres">
      <dgm:prSet presAssocID="{F20969C9-C3E1-4E5F-B5D8-752EAFFA66CD}" presName="arrow" presStyleLbl="bgShp" presStyleIdx="0" presStyleCnt="1"/>
      <dgm:spPr/>
    </dgm:pt>
    <dgm:pt modelId="{6C35CDDF-6274-413D-999B-411D15E51F7A}" type="pres">
      <dgm:prSet presAssocID="{F20969C9-C3E1-4E5F-B5D8-752EAFFA66CD}" presName="linearProcess" presStyleCnt="0"/>
      <dgm:spPr/>
    </dgm:pt>
  </dgm:ptLst>
  <dgm:cxnLst>
    <dgm:cxn modelId="{AFE2CB65-C506-43C6-B125-DAFFE7ECA654}" type="presOf" srcId="{F20969C9-C3E1-4E5F-B5D8-752EAFFA66CD}" destId="{28F594BB-3164-44E1-AACE-1F506AC614F2}" srcOrd="0" destOrd="0" presId="urn:microsoft.com/office/officeart/2005/8/layout/hProcess9"/>
    <dgm:cxn modelId="{B6EC30F6-8908-42A7-8BB6-B8F88BBA5860}" type="presParOf" srcId="{28F594BB-3164-44E1-AACE-1F506AC614F2}" destId="{DC46DE17-854A-4EA1-BCDE-CE0DA248B7B5}" srcOrd="0" destOrd="0" presId="urn:microsoft.com/office/officeart/2005/8/layout/hProcess9"/>
    <dgm:cxn modelId="{906E7A04-2532-4756-8168-DC8DBAE5173C}" type="presParOf" srcId="{28F594BB-3164-44E1-AACE-1F506AC614F2}" destId="{6C35CDDF-6274-413D-999B-411D15E51F7A}" srcOrd="1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B9FE-E32D-46E1-83AC-A343006659AA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A67217-93CC-4338-89F3-B4F40A78FB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39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B406F8-99F2-4681-AC1C-73513A539F4A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F8159B-AC13-42EB-9AF6-015C65AEDE1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0226C-F8D5-4318-B810-3C972E571BC5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C9256-FE4A-4AF9-90BC-424C13E1EE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AE18D-0CF5-43D9-8063-76909D8D3DFB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F5CF-79C8-4C15-A029-597E076CFF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73AAF-C396-4608-9D1F-17FED617EC7D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294D9-347F-498C-8FB1-E227AD24E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5BA6C21E-8EC6-4A73-BDA2-4B982F718C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54FA8A9-4505-40AB-A746-BF5A4FE8D8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F78831B-B9F8-4AEB-BA2C-9DD06C2D90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287C62A-CBCD-43B0-A108-D409579B5D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5B1FCBB-FD16-49EC-A774-9D3BB386DD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48EE2C2-6483-4DD3-A7DE-E6208E0A51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0EEE942-FF13-4450-97C8-95084901D2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13A96D-6978-4CD9-AD64-534482A181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D1EF7-99FA-4991-9EEB-688570302741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BF453-4A8C-4A72-9AA8-80B395407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214CBD-317C-4B6F-91BB-F95DE8ABE3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ACC294A-D479-441C-B562-3DAE0D6BC2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E2671F5-DB1B-4CD0-B7DF-3AE341A7D8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E17D6DD7-5143-4ED1-9265-EAC1520496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CDD5AC-8EE2-4600-9E1B-A7B57E4246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8E8C2A8-EC72-4ECF-9456-881D63F5E0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9E79C2-E228-4842-B2C0-018BB61B92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44DD0C-596F-472B-BBD4-1D0995AB9B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F4FD559-C3C1-4A85-841A-703D94A5DD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57AA2EE-A2C9-4868-822E-9C2DD346D2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C4D01-8E09-4D07-92F1-BC6505C9EEBB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B9518-EC88-46A6-90EC-2A58B0DF85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BD0E8EA-7D41-477E-A5D8-3A10237BAB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AF5D85-75D8-4EEA-ABFA-F5BDCAE9E9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536AF58-3953-4ED2-88A1-420B924857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91DC331-CC5B-493B-92A6-D93E0E1ED6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8F1877E-1B80-4AB1-8F02-535C70F0C9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7152D96A-5159-4974-935B-B2D02A040E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7A3AE1D-C986-4790-9FEC-461EC73C01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E96723-28E2-4813-8504-5B27F4DCCC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6A230BE-200E-4C83-9036-5E3020C2EE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43DE492-92C9-490B-9F76-C9284C1B9C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A97DE-97B5-4D04-861A-E53CF17BBB57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FDF9A-14B7-4C48-9556-943265330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32F9AB6-CC73-4700-97E8-9AE10C4554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622723F-5AC6-443B-94D3-7B6955FE6A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69F17A5-6106-404D-AA64-64AC89DE48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2E5906C-89D8-4B7F-9F38-8B03A60CFF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4AFF52-C696-4B1E-B11A-BA00117369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370D20-3B0A-4F93-B0FF-AF7A52377D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C91C1C-7075-4EB1-BB30-6AAE06233F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C87F6F00-9950-472B-A2C9-611384232F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070408D-F518-4D5B-8BAD-1AAB96AC21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6B55E4-F4D3-492E-88CD-B427A8A357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F518-E449-43A7-ABF7-DE42187BD158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F4E5A-E7EC-407C-9215-05E419C44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A704AB-DD75-4E91-BB87-9696E0BE39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737C6ED-1541-4A41-A5D9-3878B3188D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6AD9F0A-99DE-4535-AFFF-F76F046BE9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2A9F6F0-FBFE-4143-8C86-E094BC8DA5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3BFFA8C-B9DD-4F32-8144-514F573FFE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632B09-885C-4E9E-A670-1DDE0A752E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D7FB389-7DAC-44C4-946D-E72F3353CA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C20DBD8-E18C-4E47-B06B-C2EF1260DA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FD49072-AFD0-4523-89D7-8E5CE8DBCE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8A98B377-87C3-4C4A-BDD5-465E1DC391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E4228-27C4-4EF6-954B-6F4A6F265EC9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30501-710D-4874-925E-A7660025E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79961BD-562A-4D88-AA3B-4AB2E22C0B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B3683A5-0F40-4BE3-9592-B8D03B63D5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F910336-0CF2-454E-ABB3-1D36898760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E68CCB8-4046-4748-B834-9DF4E6C60D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63BB5E-3A38-4A1D-AB65-AC07CF0D20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3B33C66-2F1C-4CDB-9F03-9053EB52B0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991A73-DD80-4F58-81E7-565506EAB3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55FFC36F-B045-405C-9121-FCE303D68E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0725BE2-54B1-4C5F-9845-65CAC5B4EE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4F391D2-1747-4F8C-9AB9-5380F980FB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CDC94-7394-42DD-9C19-4DBC7ACC0C97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761F3-D8DF-42F2-8D2C-59D5BBB16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B01E62E-D152-4F88-881C-C19115246B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CCD2B12-6BBC-4ED3-B78C-32AD782650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2FD51F-3E09-4DF8-8F36-EC8FA82841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7ED4D6F-B3C5-4133-AB86-3FC13908EB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C260601-BF01-47B0-B8E3-08E024839B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9F49FF-44B0-4C90-9E66-1B857BF4B3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1AD6C88-05D1-425B-98AD-005E41A1E1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467C837-2FBB-440E-9B09-B8C163BAC6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0FF252E-C70B-4E81-9EE0-F6DAB4F8F0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A815A7B9-4A74-4660-99B0-35AF0E5389EC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26A25D4A-525B-47FE-9B84-B6CA246B8F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12473-EBDD-45C3-8BC0-158EFBEEC881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10F98-8054-497F-9317-737DC7967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623A7893-862D-439E-9380-984C5F00E6B6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6326AB8-08C2-41D9-8605-4FCBEE144E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2445BAA7-EBB6-424A-9EA0-3F25C5766B87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C4649415-9281-40F8-8BAB-1652F631D0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13C268E1-A742-4E57-99CE-844FAADA0DB3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26DF184B-E5C8-4EA0-8A3C-5F8BCE478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6696AA66-F749-4315-BABB-F3DC982F3F64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A1E7376A-D2FE-4E5B-A7DD-E82A82226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0295AF27-AA0A-4C95-AE10-46C5DD7F8863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18F8E1C-C639-4EC8-B4A7-35D39563D6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A41EABE7-E496-44DD-9C10-D5E589921EEA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C9D466CA-E217-49F4-9F6B-B9E8ACBE6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A9EF9CD1-73CD-41FB-9D79-6FEAAF21A757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E862BD0E-A54E-4AF3-8EF6-BC66050C0D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28506576-A39A-4A96-8725-2B1776312177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C53C44A3-2E5E-45CB-AF66-1B8901FC3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C60A0E8D-A092-4659-91DA-674578842AEA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0B45F975-3D55-4047-8621-0391337A86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ED59763F-2FA3-4BFA-A088-9D72E62478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DEBD8-BB37-448D-AB8A-6BF5ECD7EED1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2FAF-E1C0-4570-97CB-A6C314E37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418CD9-DF79-4C0E-BF49-C2ACD026E5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7000AB-BADD-49E9-B6DE-0A7F27DBFF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ECE7C2-996D-49B8-870E-9BFF706C41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29F0D8-D0F5-493D-A102-3F7CEC82AB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CF72EC-8B69-40F4-BC1A-801D09B4E8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D6F96E-FC29-46F0-8474-26F8AB1EC5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06.02.2017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3ECDCBF-626C-4B41-9E34-A78D7A6D05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5" Type="http://schemas.openxmlformats.org/officeDocument/2006/relationships/slideLayout" Target="../slideLayouts/slideLayout63.xml"/><Relationship Id="rId4" Type="http://schemas.openxmlformats.org/officeDocument/2006/relationships/slideLayout" Target="../slideLayouts/slideLayout62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92.xml"/><Relationship Id="rId9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00823C-AABA-4946-B4B9-786DE8A6D913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F73111-6D8B-47DB-A8C8-16B97E5F4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4" r:id="rId2"/>
    <p:sldLayoutId id="2147483973" r:id="rId3"/>
    <p:sldLayoutId id="2147483972" r:id="rId4"/>
    <p:sldLayoutId id="2147483971" r:id="rId5"/>
    <p:sldLayoutId id="2147483970" r:id="rId6"/>
    <p:sldLayoutId id="2147483969" r:id="rId7"/>
    <p:sldLayoutId id="2147483968" r:id="rId8"/>
    <p:sldLayoutId id="2147483967" r:id="rId9"/>
    <p:sldLayoutId id="2147483966" r:id="rId10"/>
    <p:sldLayoutId id="21474839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32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06.02.2017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A73B3ABE-AD1B-4856-A785-7AF1EC6AC5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615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5616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06.02.2017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B4CA8E90-075E-4B12-BD1E-F04E15ED07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92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89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06.02.2017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E7265C38-1F1D-4F66-8B08-4E21E65E94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  <p:sldLayoutId id="214748401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22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522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06.02.2017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E1A00BB1-41F5-4083-8F13-54D80166C1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5551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65552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06.02.2017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C092ADD2-4BA3-4499-BD1C-2DE9E4F003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476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476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06.02.2017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CEF38D0E-0C3A-4FF7-928D-35495A4133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806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BD88B0-A219-4CD4-9B05-0560D2C410E3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A7D0DD-64FD-4BE2-9172-520E22B929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0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9334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C95B16-2D11-4C8A-B199-E6C2F0A27D1C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5B069A8-9952-46C9-B166-D7F835F46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jpeg"/><Relationship Id="rId4" Type="http://schemas.openxmlformats.org/officeDocument/2006/relationships/oleObject" Target="../embeddings/Microsoft_Excel_97-2003_Worksheet5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9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Excel_97-2003_Worksheet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7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48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844675"/>
            <a:ext cx="8713787" cy="230822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Бюджет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Зоринского сельсовета Обоянского района Курской области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 201</a:t>
            </a: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7</a:t>
            </a: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год и на период 201</a:t>
            </a: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8</a:t>
            </a: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и 201</a:t>
            </a: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9</a:t>
            </a:r>
            <a:r>
              <a:rPr lang="ru-RU" sz="3100" b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годов</a:t>
            </a:r>
          </a:p>
        </p:txBody>
      </p:sp>
      <p:sp>
        <p:nvSpPr>
          <p:cNvPr id="109570" name="AutoShape 7"/>
          <p:cNvSpPr>
            <a:spLocks noChangeArrowheads="1"/>
          </p:cNvSpPr>
          <p:nvPr/>
        </p:nvSpPr>
        <p:spPr bwMode="auto">
          <a:xfrm>
            <a:off x="1042988" y="260350"/>
            <a:ext cx="7127875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АДМИНИСТРАЦИЯ ЗОРИНСКОГО СЕЛЬСОВЕТА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36613"/>
            <a:ext cx="9144000" cy="719137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Расходы бюджета Зоринского сельсовета </a:t>
            </a:r>
            <a:b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в рамках программ в 201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7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201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9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годах, тыс.рублей</a:t>
            </a:r>
          </a:p>
        </p:txBody>
      </p:sp>
      <p:sp>
        <p:nvSpPr>
          <p:cNvPr id="129027" name="Номер слайда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593695-D38C-469F-8E7D-20DE41DE4FA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  <p:graphicFrame>
        <p:nvGraphicFramePr>
          <p:cNvPr id="129102" name="Group 78"/>
          <p:cNvGraphicFramePr>
            <a:graphicFrameLocks noGrp="1"/>
          </p:cNvGraphicFramePr>
          <p:nvPr/>
        </p:nvGraphicFramePr>
        <p:xfrm>
          <a:off x="755650" y="1700213"/>
          <a:ext cx="7600950" cy="3848100"/>
        </p:xfrm>
        <a:graphic>
          <a:graphicData uri="http://schemas.openxmlformats.org/drawingml/2006/table">
            <a:tbl>
              <a:tblPr/>
              <a:tblGrid>
                <a:gridCol w="4019550"/>
                <a:gridCol w="1160463"/>
                <a:gridCol w="1262062"/>
                <a:gridCol w="1158875"/>
              </a:tblGrid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Зоринского сельсовета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1629,0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829,6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836,0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«Развитие культуры муниципального образования «Зоринский сельсовет»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1291,4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741,6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муниципального образовария «Зоринский сельсовет»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«Повышение эффективности работы с молодежью, организация отдыха и оздоровления детей, моложежи, развитие физической культуры и спорта»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«Энергосбережение и повышение энергетической эффективности в муниципальном образовании»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«Развитие муниципальной службы в Зоринском сельсовете Обоянского района курской области»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«Пожарная безопасность»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«Развитие малого и среднего предпринимательства на территории муниципального образования «Зоринский сельсовет»»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9079" name="Picture 168" descr="kak-uluchshit-kachestvo-video-v-skayp192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75"/>
            <a:ext cx="161925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7"/>
          <p:cNvSpPr>
            <a:spLocks noGrp="1"/>
          </p:cNvSpPr>
          <p:nvPr>
            <p:ph type="title" idx="4294967295"/>
          </p:nvPr>
        </p:nvSpPr>
        <p:spPr>
          <a:xfrm>
            <a:off x="36255" y="452227"/>
            <a:ext cx="5612344" cy="1066800"/>
          </a:xfrm>
        </p:spPr>
        <p:txBody>
          <a:bodyPr lIns="45720" tIns="0" rIns="45720" bIns="0" anchor="b">
            <a:noAutofit/>
          </a:bodyPr>
          <a:lstStyle/>
          <a:p>
            <a:pPr eaLnBrk="1" hangingPunct="1">
              <a:defRPr/>
            </a:pPr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Реализация указов Президента</a:t>
            </a:r>
            <a:b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Российской Федерации</a:t>
            </a:r>
            <a:endParaRPr lang="ru-RU" sz="2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30051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2FB977-E85B-4BA1-912A-A1859F69C766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z="1100">
              <a:solidFill>
                <a:schemeClr val="tx2"/>
              </a:solidFill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-15793" y="2204178"/>
          <a:ext cx="4068073" cy="4083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/>
          <p:cNvGraphicFramePr/>
          <p:nvPr/>
        </p:nvGraphicFramePr>
        <p:xfrm>
          <a:off x="3858023" y="2203855"/>
          <a:ext cx="4992216" cy="1674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9" name="Заголовок 7"/>
          <p:cNvSpPr txBox="1">
            <a:spLocks/>
          </p:cNvSpPr>
          <p:nvPr/>
        </p:nvSpPr>
        <p:spPr>
          <a:xfrm>
            <a:off x="36513" y="1374775"/>
            <a:ext cx="3889375" cy="1066800"/>
          </a:xfrm>
          <a:prstGeom prst="rect">
            <a:avLst/>
          </a:prstGeom>
        </p:spPr>
        <p:txBody>
          <a:bodyPr anchor="ctr"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Повышение заработной платы работников бюджетного сектора экономики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130054" name="Группа 19"/>
          <p:cNvGrpSpPr>
            <a:grpSpLocks/>
          </p:cNvGrpSpPr>
          <p:nvPr/>
        </p:nvGrpSpPr>
        <p:grpSpPr bwMode="auto">
          <a:xfrm>
            <a:off x="4025900" y="1971675"/>
            <a:ext cx="1266825" cy="606425"/>
            <a:chOff x="1336" y="502272"/>
            <a:chExt cx="1589158" cy="669696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1336" y="502272"/>
              <a:ext cx="1589158" cy="66969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Скругленный прямоугольник 4"/>
            <p:cNvSpPr/>
            <p:nvPr/>
          </p:nvSpPr>
          <p:spPr>
            <a:xfrm>
              <a:off x="33199" y="535582"/>
              <a:ext cx="1525432" cy="6030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100" b="1" i="1" dirty="0">
                  <a:solidFill>
                    <a:prstClr val="white"/>
                  </a:solidFill>
                </a:rPr>
                <a:t>Средняя зарплата (рублей)</a:t>
              </a:r>
            </a:p>
          </p:txBody>
        </p:sp>
      </p:grpSp>
      <p:grpSp>
        <p:nvGrpSpPr>
          <p:cNvPr id="130055" name="Группа 22"/>
          <p:cNvGrpSpPr>
            <a:grpSpLocks/>
          </p:cNvGrpSpPr>
          <p:nvPr/>
        </p:nvGrpSpPr>
        <p:grpSpPr bwMode="auto">
          <a:xfrm>
            <a:off x="5648325" y="1971675"/>
            <a:ext cx="1266825" cy="606425"/>
            <a:chOff x="1336" y="502272"/>
            <a:chExt cx="1589158" cy="669696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1336" y="502272"/>
              <a:ext cx="1589158" cy="66969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33199" y="535582"/>
              <a:ext cx="1525432" cy="6030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100" b="1" i="1" dirty="0">
                  <a:solidFill>
                    <a:prstClr val="white"/>
                  </a:solidFill>
                </a:rPr>
                <a:t>Средняя зарплата (рублей)</a:t>
              </a:r>
            </a:p>
          </p:txBody>
        </p:sp>
      </p:grpSp>
      <p:grpSp>
        <p:nvGrpSpPr>
          <p:cNvPr id="130056" name="Группа 26"/>
          <p:cNvGrpSpPr>
            <a:grpSpLocks/>
          </p:cNvGrpSpPr>
          <p:nvPr/>
        </p:nvGrpSpPr>
        <p:grpSpPr bwMode="auto">
          <a:xfrm>
            <a:off x="7329488" y="1974850"/>
            <a:ext cx="1266825" cy="604838"/>
            <a:chOff x="1336" y="502272"/>
            <a:chExt cx="1589158" cy="669696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1336" y="502272"/>
              <a:ext cx="1589158" cy="66969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Скругленный прямоугольник 4"/>
            <p:cNvSpPr/>
            <p:nvPr/>
          </p:nvSpPr>
          <p:spPr>
            <a:xfrm>
              <a:off x="33199" y="535669"/>
              <a:ext cx="1525432" cy="6029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100" b="1" i="1" dirty="0">
                  <a:solidFill>
                    <a:prstClr val="white"/>
                  </a:solidFill>
                </a:rPr>
                <a:t>Средняя зарплата (рублей)</a:t>
              </a:r>
            </a:p>
          </p:txBody>
        </p:sp>
      </p:grpSp>
      <p:sp>
        <p:nvSpPr>
          <p:cNvPr id="130057" name="TextBox 12"/>
          <p:cNvSpPr txBox="1">
            <a:spLocks noChangeArrowheads="1"/>
          </p:cNvSpPr>
          <p:nvPr/>
        </p:nvSpPr>
        <p:spPr bwMode="auto">
          <a:xfrm>
            <a:off x="4140200" y="1268413"/>
            <a:ext cx="1103313" cy="681037"/>
          </a:xfrm>
          <a:prstGeom prst="rect">
            <a:avLst/>
          </a:prstGeom>
          <a:solidFill>
            <a:schemeClr val="folHlink"/>
          </a:solidFill>
          <a:ln w="4000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rebuchet MS" pitchFamily="34" charset="0"/>
              </a:rPr>
              <a:t>201</a:t>
            </a:r>
            <a:r>
              <a:rPr lang="ru-RU">
                <a:solidFill>
                  <a:schemeClr val="bg1"/>
                </a:solidFill>
              </a:rPr>
              <a:t>7</a:t>
            </a:r>
            <a:r>
              <a:rPr lang="ru-RU">
                <a:solidFill>
                  <a:schemeClr val="bg1"/>
                </a:solidFill>
                <a:latin typeface="Trebuchet MS" pitchFamily="34" charset="0"/>
              </a:rPr>
              <a:t> год</a:t>
            </a:r>
          </a:p>
        </p:txBody>
      </p:sp>
      <p:sp>
        <p:nvSpPr>
          <p:cNvPr id="130058" name="TextBox 29"/>
          <p:cNvSpPr txBox="1">
            <a:spLocks noChangeArrowheads="1"/>
          </p:cNvSpPr>
          <p:nvPr/>
        </p:nvSpPr>
        <p:spPr bwMode="auto">
          <a:xfrm>
            <a:off x="5724525" y="1268413"/>
            <a:ext cx="1108075" cy="681037"/>
          </a:xfrm>
          <a:prstGeom prst="rect">
            <a:avLst/>
          </a:prstGeom>
          <a:solidFill>
            <a:schemeClr val="folHlink"/>
          </a:solidFill>
          <a:ln w="4000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rebuchet MS" pitchFamily="34" charset="0"/>
              </a:rPr>
              <a:t>201</a:t>
            </a:r>
            <a:r>
              <a:rPr lang="ru-RU">
                <a:solidFill>
                  <a:schemeClr val="bg1"/>
                </a:solidFill>
              </a:rPr>
              <a:t>8</a:t>
            </a:r>
            <a:r>
              <a:rPr lang="ru-RU">
                <a:solidFill>
                  <a:schemeClr val="bg1"/>
                </a:solidFill>
                <a:latin typeface="Trebuchet MS" pitchFamily="34" charset="0"/>
              </a:rPr>
              <a:t> год</a:t>
            </a:r>
          </a:p>
        </p:txBody>
      </p:sp>
      <p:sp>
        <p:nvSpPr>
          <p:cNvPr id="130059" name="TextBox 30"/>
          <p:cNvSpPr txBox="1">
            <a:spLocks noChangeArrowheads="1"/>
          </p:cNvSpPr>
          <p:nvPr/>
        </p:nvSpPr>
        <p:spPr bwMode="auto">
          <a:xfrm>
            <a:off x="7380288" y="1268413"/>
            <a:ext cx="1103312" cy="681037"/>
          </a:xfrm>
          <a:prstGeom prst="rect">
            <a:avLst/>
          </a:prstGeom>
          <a:solidFill>
            <a:schemeClr val="folHlink"/>
          </a:solidFill>
          <a:ln w="4000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rebuchet MS" pitchFamily="34" charset="0"/>
              </a:rPr>
              <a:t>201</a:t>
            </a:r>
            <a:r>
              <a:rPr lang="ru-RU">
                <a:solidFill>
                  <a:schemeClr val="bg1"/>
                </a:solidFill>
              </a:rPr>
              <a:t>9</a:t>
            </a:r>
            <a:r>
              <a:rPr lang="ru-RU">
                <a:solidFill>
                  <a:schemeClr val="bg1"/>
                </a:solidFill>
                <a:latin typeface="Trebuchet MS" pitchFamily="34" charset="0"/>
              </a:rPr>
              <a:t> год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495925" y="1268413"/>
            <a:ext cx="0" cy="5400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192963" y="1266825"/>
            <a:ext cx="0" cy="5400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062" name="Rectangle 23"/>
          <p:cNvSpPr>
            <a:spLocks noChangeArrowheads="1"/>
          </p:cNvSpPr>
          <p:nvPr/>
        </p:nvSpPr>
        <p:spPr bwMode="auto">
          <a:xfrm>
            <a:off x="3851275" y="3357563"/>
            <a:ext cx="1203325" cy="841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17164,00</a:t>
            </a:r>
          </a:p>
        </p:txBody>
      </p:sp>
      <p:sp>
        <p:nvSpPr>
          <p:cNvPr id="130063" name="Rectangle 24"/>
          <p:cNvSpPr>
            <a:spLocks noChangeArrowheads="1"/>
          </p:cNvSpPr>
          <p:nvPr/>
        </p:nvSpPr>
        <p:spPr bwMode="auto">
          <a:xfrm>
            <a:off x="5580063" y="3357563"/>
            <a:ext cx="1201737" cy="841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22151,00</a:t>
            </a:r>
          </a:p>
        </p:txBody>
      </p:sp>
      <p:sp>
        <p:nvSpPr>
          <p:cNvPr id="130064" name="Rectangle 25"/>
          <p:cNvSpPr>
            <a:spLocks noChangeArrowheads="1"/>
          </p:cNvSpPr>
          <p:nvPr/>
        </p:nvSpPr>
        <p:spPr bwMode="auto">
          <a:xfrm>
            <a:off x="7308850" y="3357563"/>
            <a:ext cx="1130300" cy="841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24612,00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91BF9F-5321-4EAB-9DA4-C08071422722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131074" name="AutoShape 6"/>
          <p:cNvSpPr>
            <a:spLocks noChangeArrowheads="1"/>
          </p:cNvSpPr>
          <p:nvPr/>
        </p:nvSpPr>
        <p:spPr bwMode="auto">
          <a:xfrm>
            <a:off x="250825" y="2420938"/>
            <a:ext cx="1871663" cy="1081087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Развитие культуры </a:t>
            </a:r>
          </a:p>
          <a:p>
            <a:pPr algn="ctr"/>
            <a:endParaRPr lang="ru-RU" b="1"/>
          </a:p>
          <a:p>
            <a:pPr algn="ctr"/>
            <a:r>
              <a:rPr lang="ru-RU" sz="1200" b="1"/>
              <a:t>79,3%</a:t>
            </a:r>
          </a:p>
        </p:txBody>
      </p:sp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2339975" y="2420938"/>
            <a:ext cx="2016125" cy="1081087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Развитие муниципальной</a:t>
            </a:r>
          </a:p>
          <a:p>
            <a:pPr algn="ctr"/>
            <a:r>
              <a:rPr lang="ru-RU" sz="1200" b="1"/>
              <a:t>службы</a:t>
            </a:r>
          </a:p>
          <a:p>
            <a:pPr algn="ctr"/>
            <a:r>
              <a:rPr lang="ru-RU" sz="1200" b="1"/>
              <a:t> </a:t>
            </a:r>
            <a:r>
              <a:rPr lang="ru-RU" b="1"/>
              <a:t> </a:t>
            </a:r>
          </a:p>
          <a:p>
            <a:pPr algn="ctr"/>
            <a:r>
              <a:rPr lang="ru-RU" sz="1200" b="1"/>
              <a:t>0,2%</a:t>
            </a:r>
          </a:p>
        </p:txBody>
      </p:sp>
      <p:sp>
        <p:nvSpPr>
          <p:cNvPr id="131076" name="AutoShape 8"/>
          <p:cNvSpPr>
            <a:spLocks noChangeArrowheads="1"/>
          </p:cNvSpPr>
          <p:nvPr/>
        </p:nvSpPr>
        <p:spPr bwMode="auto">
          <a:xfrm>
            <a:off x="4643438" y="2349500"/>
            <a:ext cx="2305050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Развитие малого и среднего </a:t>
            </a:r>
          </a:p>
          <a:p>
            <a:pPr algn="ctr"/>
            <a:r>
              <a:rPr lang="ru-RU" sz="1200" b="1"/>
              <a:t>Предпринимательства</a:t>
            </a:r>
          </a:p>
          <a:p>
            <a:pPr algn="ctr"/>
            <a:r>
              <a:rPr lang="ru-RU" sz="1200" b="1"/>
              <a:t>0,1%</a:t>
            </a:r>
          </a:p>
        </p:txBody>
      </p:sp>
      <p:sp>
        <p:nvSpPr>
          <p:cNvPr id="131077" name="AutoShape 10"/>
          <p:cNvSpPr>
            <a:spLocks noChangeArrowheads="1"/>
          </p:cNvSpPr>
          <p:nvPr/>
        </p:nvSpPr>
        <p:spPr bwMode="auto">
          <a:xfrm>
            <a:off x="250825" y="4292600"/>
            <a:ext cx="1800225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Благоустройство</a:t>
            </a:r>
          </a:p>
          <a:p>
            <a:pPr algn="ctr"/>
            <a:r>
              <a:rPr lang="ru-RU" sz="1200" b="1"/>
              <a:t> территории </a:t>
            </a:r>
          </a:p>
          <a:p>
            <a:pPr algn="ctr"/>
            <a:r>
              <a:rPr lang="ru-RU" sz="1200" b="1"/>
              <a:t> 18,4%</a:t>
            </a:r>
          </a:p>
        </p:txBody>
      </p:sp>
      <p:sp>
        <p:nvSpPr>
          <p:cNvPr id="131078" name="AutoShape 11"/>
          <p:cNvSpPr>
            <a:spLocks noChangeArrowheads="1"/>
          </p:cNvSpPr>
          <p:nvPr/>
        </p:nvSpPr>
        <p:spPr bwMode="auto">
          <a:xfrm>
            <a:off x="2339975" y="4365625"/>
            <a:ext cx="1944688" cy="10795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Пожарная безопасность</a:t>
            </a:r>
          </a:p>
          <a:p>
            <a:pPr algn="ctr"/>
            <a:r>
              <a:rPr lang="ru-RU" sz="1200" b="1"/>
              <a:t>0,3%</a:t>
            </a:r>
          </a:p>
        </p:txBody>
      </p:sp>
      <p:sp>
        <p:nvSpPr>
          <p:cNvPr id="131079" name="AutoShape 14"/>
          <p:cNvSpPr>
            <a:spLocks noChangeArrowheads="1"/>
          </p:cNvSpPr>
          <p:nvPr/>
        </p:nvSpPr>
        <p:spPr bwMode="auto">
          <a:xfrm>
            <a:off x="4572000" y="4365625"/>
            <a:ext cx="2232025" cy="10414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Развитие</a:t>
            </a:r>
          </a:p>
          <a:p>
            <a:pPr algn="ctr"/>
            <a:r>
              <a:rPr lang="ru-RU" sz="1200" b="1"/>
              <a:t> физической культуры и </a:t>
            </a:r>
          </a:p>
          <a:p>
            <a:pPr algn="ctr"/>
            <a:r>
              <a:rPr lang="ru-RU" sz="1200" b="1"/>
              <a:t>спорта</a:t>
            </a:r>
          </a:p>
          <a:p>
            <a:pPr algn="ctr"/>
            <a:r>
              <a:rPr lang="ru-RU" sz="1200" b="1"/>
              <a:t>1,5%</a:t>
            </a:r>
            <a:r>
              <a:rPr lang="ru-RU" b="1"/>
              <a:t> </a:t>
            </a:r>
          </a:p>
        </p:txBody>
      </p:sp>
      <p:sp>
        <p:nvSpPr>
          <p:cNvPr id="131080" name="AutoShape 16"/>
          <p:cNvSpPr>
            <a:spLocks noChangeArrowheads="1"/>
          </p:cNvSpPr>
          <p:nvPr/>
        </p:nvSpPr>
        <p:spPr bwMode="auto">
          <a:xfrm>
            <a:off x="250825" y="333375"/>
            <a:ext cx="8497888" cy="15113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Доля муниципальных программ в общем объеме расходов,</a:t>
            </a:r>
          </a:p>
          <a:p>
            <a:pPr algn="ctr"/>
            <a:r>
              <a:rPr lang="ru-RU" b="1"/>
              <a:t>запланированных на реализацию муниципальных программ</a:t>
            </a:r>
          </a:p>
          <a:p>
            <a:pPr algn="ctr"/>
            <a:r>
              <a:rPr lang="ru-RU" b="1"/>
              <a:t>Зоринского сельсовета в 2017 году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D50FAD-46B3-48ED-B65E-D1D063D6D378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z="1100">
              <a:solidFill>
                <a:schemeClr val="tx2"/>
              </a:solidFill>
            </a:endParaRPr>
          </a:p>
        </p:txBody>
      </p:sp>
      <p:graphicFrame>
        <p:nvGraphicFramePr>
          <p:cNvPr id="132101" name="Object 5"/>
          <p:cNvGraphicFramePr>
            <a:graphicFrameLocks/>
          </p:cNvGraphicFramePr>
          <p:nvPr/>
        </p:nvGraphicFramePr>
        <p:xfrm>
          <a:off x="365125" y="1916113"/>
          <a:ext cx="8778875" cy="5981700"/>
        </p:xfrm>
        <a:graphic>
          <a:graphicData uri="http://schemas.openxmlformats.org/presentationml/2006/ole">
            <p:oleObj spid="_x0000_s132101" name="Лист" r:id="rId4" imgW="8667801" imgH="5915055" progId="Excel.Sheet.8">
              <p:embed/>
            </p:oleObj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3219450" y="3332163"/>
            <a:ext cx="817563" cy="1428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21190">
            <a:off x="3122613" y="2851150"/>
            <a:ext cx="1011237" cy="3778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58,9</a:t>
            </a:r>
            <a:r>
              <a:rPr lang="ru-RU">
                <a:solidFill>
                  <a:srgbClr val="000000"/>
                </a:solidFill>
                <a:latin typeface="Trebuchet MS" pitchFamily="34" charset="0"/>
                <a:cs typeface="Arial" charset="0"/>
              </a:rPr>
              <a:t> 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388" y="2443163"/>
            <a:ext cx="1152525" cy="30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err="1"/>
              <a:t>тыс.руб</a:t>
            </a:r>
            <a:r>
              <a:rPr lang="ru-RU" sz="1400" b="1" i="1" dirty="0"/>
              <a:t>.</a:t>
            </a:r>
          </a:p>
        </p:txBody>
      </p:sp>
      <p:sp>
        <p:nvSpPr>
          <p:cNvPr id="132108" name="AutoShape 14"/>
          <p:cNvSpPr>
            <a:spLocks noChangeArrowheads="1"/>
          </p:cNvSpPr>
          <p:nvPr/>
        </p:nvSpPr>
        <p:spPr bwMode="auto">
          <a:xfrm>
            <a:off x="755650" y="836613"/>
            <a:ext cx="7777163" cy="936625"/>
          </a:xfrm>
          <a:prstGeom prst="wedgeRoundRectCallout">
            <a:avLst>
              <a:gd name="adj1" fmla="val 9991"/>
              <a:gd name="adj2" fmla="val 3576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i="1"/>
              <a:t>Объем бюджетных ассигнований на реализацию муниципальных</a:t>
            </a:r>
          </a:p>
          <a:p>
            <a:pPr algn="ctr"/>
            <a:r>
              <a:rPr lang="ru-RU" b="1" i="1"/>
              <a:t>программ в 2017-2019 годах</a:t>
            </a:r>
          </a:p>
        </p:txBody>
      </p:sp>
      <p:pic>
        <p:nvPicPr>
          <p:cNvPr id="132109" name="Picture 16" descr="1390316433_g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3860800"/>
            <a:ext cx="273685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-252413" y="620713"/>
            <a:ext cx="8362951" cy="115252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Динамика расходов бюджета </a:t>
            </a:r>
            <a:br>
              <a:rPr lang="ru-RU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ru-RU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Зоринского сельсовета Обоянского района </a:t>
            </a:r>
            <a:br>
              <a:rPr lang="ru-RU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ru-RU" sz="2400" b="1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на культуру</a:t>
            </a:r>
            <a:endParaRPr lang="ru-RU" sz="2400" smtClean="0">
              <a:solidFill>
                <a:srgbClr val="E46C0A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34147" name="Object 3"/>
          <p:cNvGraphicFramePr>
            <a:graphicFrameLocks noGrp="1"/>
          </p:cNvGraphicFramePr>
          <p:nvPr>
            <p:ph idx="1"/>
          </p:nvPr>
        </p:nvGraphicFramePr>
        <p:xfrm>
          <a:off x="0" y="2074863"/>
          <a:ext cx="7454900" cy="4741862"/>
        </p:xfrm>
        <a:graphic>
          <a:graphicData uri="http://schemas.openxmlformats.org/presentationml/2006/ole">
            <p:oleObj spid="_x0000_s134147" name="Лист" r:id="rId3" imgW="7562933" imgH="4810216" progId="Excel.Sheet.8">
              <p:embed/>
            </p:oleObj>
          </a:graphicData>
        </a:graphic>
      </p:graphicFrame>
      <p:sp>
        <p:nvSpPr>
          <p:cNvPr id="134148" name="Номер слайда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D71180-0DE7-4FF3-A55E-EAAD8DC23C8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5DEAB3-7B91-4D4E-82E4-67BF78B4F994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3" name="Овал 2"/>
          <p:cNvSpPr>
            <a:spLocks noChangeArrowheads="1"/>
          </p:cNvSpPr>
          <p:nvPr/>
        </p:nvSpPr>
        <p:spPr bwMode="auto">
          <a:xfrm>
            <a:off x="2809875" y="3343275"/>
            <a:ext cx="3168650" cy="3068638"/>
          </a:xfrm>
          <a:prstGeom prst="ellipse">
            <a:avLst/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177800" y="692150"/>
            <a:ext cx="2879725" cy="1512888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" name="Скругленный прямоугольник 10"/>
          <p:cNvSpPr>
            <a:spLocks noChangeArrowheads="1"/>
          </p:cNvSpPr>
          <p:nvPr/>
        </p:nvSpPr>
        <p:spPr bwMode="auto">
          <a:xfrm>
            <a:off x="179388" y="2565400"/>
            <a:ext cx="2162175" cy="42926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2" name="Скругленный прямоугольник 11"/>
          <p:cNvSpPr>
            <a:spLocks noChangeArrowheads="1"/>
          </p:cNvSpPr>
          <p:nvPr/>
        </p:nvSpPr>
        <p:spPr bwMode="auto">
          <a:xfrm>
            <a:off x="6588125" y="3500438"/>
            <a:ext cx="2365375" cy="15494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0598" name="TextBox 12"/>
          <p:cNvSpPr txBox="1">
            <a:spLocks noChangeArrowheads="1"/>
          </p:cNvSpPr>
          <p:nvPr/>
        </p:nvSpPr>
        <p:spPr bwMode="auto">
          <a:xfrm>
            <a:off x="6796088" y="3716338"/>
            <a:ext cx="2024062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Муниципальные программы Зоринского сельсовета</a:t>
            </a:r>
          </a:p>
        </p:txBody>
      </p:sp>
      <p:sp>
        <p:nvSpPr>
          <p:cNvPr id="110599" name="TextBox 14"/>
          <p:cNvSpPr txBox="1">
            <a:spLocks noChangeArrowheads="1"/>
          </p:cNvSpPr>
          <p:nvPr/>
        </p:nvSpPr>
        <p:spPr bwMode="auto">
          <a:xfrm>
            <a:off x="250825" y="2708275"/>
            <a:ext cx="2017713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Прогноз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социально-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экономического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развития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Зоринского</a:t>
            </a:r>
            <a:r>
              <a:rPr lang="ru-RU" sz="1600">
                <a:solidFill>
                  <a:srgbClr val="FFFFFF"/>
                </a:solidFill>
              </a:rPr>
              <a:t> </a:t>
            </a:r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сельсовета на 201</a:t>
            </a:r>
            <a:r>
              <a:rPr lang="ru-RU" sz="1600">
                <a:solidFill>
                  <a:srgbClr val="FFFFFF"/>
                </a:solidFill>
              </a:rPr>
              <a:t>7</a:t>
            </a:r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-201</a:t>
            </a:r>
            <a:r>
              <a:rPr lang="ru-RU" sz="1600">
                <a:solidFill>
                  <a:srgbClr val="FFFFFF"/>
                </a:solidFill>
              </a:rPr>
              <a:t>9</a:t>
            </a:r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 годы</a:t>
            </a:r>
          </a:p>
          <a:p>
            <a:pPr algn="ctr"/>
            <a:r>
              <a:rPr lang="ru-RU" sz="1600">
                <a:solidFill>
                  <a:srgbClr val="FFFFFF"/>
                </a:solidFill>
              </a:rPr>
              <a:t>(Постановление Администрации  Зоринского сельсовета 11.11.2016 №114</a:t>
            </a:r>
          </a:p>
          <a:p>
            <a:pPr algn="ctr"/>
            <a:endParaRPr lang="ru-RU" sz="1600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110600" name="TextBox 15"/>
          <p:cNvSpPr txBox="1">
            <a:spLocks noChangeArrowheads="1"/>
          </p:cNvSpPr>
          <p:nvPr/>
        </p:nvSpPr>
        <p:spPr bwMode="auto">
          <a:xfrm>
            <a:off x="319088" y="766763"/>
            <a:ext cx="2609850" cy="13144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Бюджетное послание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Президента РФ от 03 июля 2014 года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«О бюджетной политике в 2015-2017 годах»</a:t>
            </a:r>
          </a:p>
        </p:txBody>
      </p:sp>
      <p:sp>
        <p:nvSpPr>
          <p:cNvPr id="110601" name="TextBox 17"/>
          <p:cNvSpPr txBox="1">
            <a:spLocks noChangeArrowheads="1"/>
          </p:cNvSpPr>
          <p:nvPr/>
        </p:nvSpPr>
        <p:spPr bwMode="auto">
          <a:xfrm>
            <a:off x="3257550" y="3613150"/>
            <a:ext cx="23034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Основа формирования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проекта бюджета Зоринского сельсовета</a:t>
            </a:r>
          </a:p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Обоянского района на 201</a:t>
            </a:r>
            <a:r>
              <a:rPr lang="ru-RU" sz="1600">
                <a:solidFill>
                  <a:srgbClr val="FFFFFF"/>
                </a:solidFill>
              </a:rPr>
              <a:t>7</a:t>
            </a:r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 год и плановый период 201</a:t>
            </a:r>
            <a:r>
              <a:rPr lang="ru-RU" sz="1600">
                <a:solidFill>
                  <a:srgbClr val="FFFFFF"/>
                </a:solidFill>
              </a:rPr>
              <a:t>8</a:t>
            </a:r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 и 201</a:t>
            </a:r>
            <a:r>
              <a:rPr lang="ru-RU" sz="1600">
                <a:solidFill>
                  <a:srgbClr val="FFFFFF"/>
                </a:solidFill>
              </a:rPr>
              <a:t>9</a:t>
            </a:r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 годов</a:t>
            </a:r>
          </a:p>
        </p:txBody>
      </p:sp>
      <p:sp>
        <p:nvSpPr>
          <p:cNvPr id="10" name="Скругленный прямоугольник 9"/>
          <p:cNvSpPr>
            <a:spLocks noChangeArrowheads="1"/>
          </p:cNvSpPr>
          <p:nvPr/>
        </p:nvSpPr>
        <p:spPr bwMode="auto">
          <a:xfrm>
            <a:off x="3203575" y="549275"/>
            <a:ext cx="2381250" cy="2409825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0603" name="TextBox 16"/>
          <p:cNvSpPr txBox="1">
            <a:spLocks noChangeArrowheads="1"/>
          </p:cNvSpPr>
          <p:nvPr/>
        </p:nvSpPr>
        <p:spPr bwMode="auto">
          <a:xfrm>
            <a:off x="3073400" y="766763"/>
            <a:ext cx="25971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36000">
            <a:spAutoFit/>
          </a:bodyPr>
          <a:lstStyle/>
          <a:p>
            <a:pPr algn="ctr"/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Основные направления бюджетной и налоговой политики Зоринского сельсовета на 201</a:t>
            </a:r>
            <a:r>
              <a:rPr lang="ru-RU" sz="1600">
                <a:solidFill>
                  <a:srgbClr val="FFFFFF"/>
                </a:solidFill>
              </a:rPr>
              <a:t>7</a:t>
            </a:r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-201</a:t>
            </a:r>
            <a:r>
              <a:rPr lang="ru-RU" sz="1600">
                <a:solidFill>
                  <a:srgbClr val="FFFFFF"/>
                </a:solidFill>
              </a:rPr>
              <a:t>9</a:t>
            </a:r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 годы (Постановление Администрации  Зоринского сельсовета </a:t>
            </a:r>
            <a:r>
              <a:rPr lang="ru-RU" sz="1600">
                <a:solidFill>
                  <a:srgbClr val="FFFFFF"/>
                </a:solidFill>
              </a:rPr>
              <a:t>28</a:t>
            </a:r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.10.201</a:t>
            </a:r>
            <a:r>
              <a:rPr lang="ru-RU" sz="1600">
                <a:solidFill>
                  <a:srgbClr val="FFFFFF"/>
                </a:solidFill>
              </a:rPr>
              <a:t>6</a:t>
            </a:r>
            <a:r>
              <a:rPr lang="ru-RU" sz="1600">
                <a:solidFill>
                  <a:srgbClr val="FFFFFF"/>
                </a:solidFill>
                <a:latin typeface="Trebuchet MS" pitchFamily="34" charset="0"/>
              </a:rPr>
              <a:t> №</a:t>
            </a:r>
            <a:r>
              <a:rPr lang="ru-RU" sz="1600">
                <a:solidFill>
                  <a:srgbClr val="FFFFFF"/>
                </a:solidFill>
              </a:rPr>
              <a:t>98</a:t>
            </a:r>
          </a:p>
        </p:txBody>
      </p:sp>
      <p:sp>
        <p:nvSpPr>
          <p:cNvPr id="20" name="Стрелка вниз 19"/>
          <p:cNvSpPr>
            <a:spLocks noChangeArrowheads="1"/>
          </p:cNvSpPr>
          <p:nvPr/>
        </p:nvSpPr>
        <p:spPr bwMode="auto">
          <a:xfrm rot="3756982">
            <a:off x="5720556" y="3534569"/>
            <a:ext cx="506413" cy="1120775"/>
          </a:xfrm>
          <a:prstGeom prst="downArrow">
            <a:avLst>
              <a:gd name="adj1" fmla="val 50000"/>
              <a:gd name="adj2" fmla="val 50001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1" name="Стрелка вниз 20"/>
          <p:cNvSpPr>
            <a:spLocks noChangeArrowheads="1"/>
          </p:cNvSpPr>
          <p:nvPr/>
        </p:nvSpPr>
        <p:spPr bwMode="auto">
          <a:xfrm rot="-2003189">
            <a:off x="2532063" y="2198688"/>
            <a:ext cx="506412" cy="165735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2" name="Стрелка вниз 21"/>
          <p:cNvSpPr>
            <a:spLocks noChangeArrowheads="1"/>
          </p:cNvSpPr>
          <p:nvPr/>
        </p:nvSpPr>
        <p:spPr bwMode="auto">
          <a:xfrm rot="-3807078">
            <a:off x="2418556" y="3926682"/>
            <a:ext cx="506413" cy="1117600"/>
          </a:xfrm>
          <a:prstGeom prst="downArrow">
            <a:avLst>
              <a:gd name="adj1" fmla="val 50000"/>
              <a:gd name="adj2" fmla="val 50003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3" name="Стрелка вниз 22"/>
          <p:cNvSpPr>
            <a:spLocks noChangeArrowheads="1"/>
          </p:cNvSpPr>
          <p:nvPr/>
        </p:nvSpPr>
        <p:spPr bwMode="auto">
          <a:xfrm rot="-1442589">
            <a:off x="3516313" y="3013075"/>
            <a:ext cx="506412" cy="76835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A084EC-A6B0-40F2-9436-0AC356DBB23A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111618" name="Rectangle 7"/>
          <p:cNvSpPr>
            <a:spLocks noChangeArrowheads="1"/>
          </p:cNvSpPr>
          <p:nvPr/>
        </p:nvSpPr>
        <p:spPr bwMode="auto">
          <a:xfrm>
            <a:off x="684213" y="620713"/>
            <a:ext cx="7993062" cy="1203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БЮДЖЕТ НА 2017 ГОД И ПЛАНОВЫЙ ПЕРИОД 2018 И 2019 ГОДОВ </a:t>
            </a:r>
          </a:p>
          <a:p>
            <a:pPr algn="ctr"/>
            <a:r>
              <a:rPr lang="ru-RU" b="1"/>
              <a:t>НАПРАВЛЕН НА РЕШЕНИЕ СЛЕДУЮЩИХ КЛЮЧЕВЫХ ЗАДАЧ:</a:t>
            </a:r>
          </a:p>
        </p:txBody>
      </p:sp>
      <p:grpSp>
        <p:nvGrpSpPr>
          <p:cNvPr id="111619" name="Group 9"/>
          <p:cNvGrpSpPr>
            <a:grpSpLocks/>
          </p:cNvGrpSpPr>
          <p:nvPr/>
        </p:nvGrpSpPr>
        <p:grpSpPr bwMode="auto">
          <a:xfrm>
            <a:off x="323850" y="1916113"/>
            <a:ext cx="8640763" cy="865187"/>
            <a:chOff x="204" y="1162"/>
            <a:chExt cx="5443" cy="590"/>
          </a:xfrm>
        </p:grpSpPr>
        <p:sp>
          <p:nvSpPr>
            <p:cNvPr id="111632" name="Rectangle 7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33" name="AutoShape 8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Обеспечение устойчивости и сбалансированности бюджетной системы в целях </a:t>
              </a:r>
            </a:p>
            <a:p>
              <a:pPr algn="ctr"/>
              <a:r>
                <a:rPr lang="ru-RU" sz="1400" b="1"/>
                <a:t>гарантированного исполнения действующих и принимаемых расходных обязательств</a:t>
              </a:r>
              <a:r>
                <a:rPr lang="ru-RU"/>
                <a:t> </a:t>
              </a:r>
            </a:p>
          </p:txBody>
        </p:sp>
      </p:grpSp>
      <p:grpSp>
        <p:nvGrpSpPr>
          <p:cNvPr id="111620" name="Group 10"/>
          <p:cNvGrpSpPr>
            <a:grpSpLocks/>
          </p:cNvGrpSpPr>
          <p:nvPr/>
        </p:nvGrpSpPr>
        <p:grpSpPr bwMode="auto">
          <a:xfrm>
            <a:off x="323850" y="2852738"/>
            <a:ext cx="8640763" cy="865187"/>
            <a:chOff x="204" y="1162"/>
            <a:chExt cx="5443" cy="590"/>
          </a:xfrm>
        </p:grpSpPr>
        <p:sp>
          <p:nvSpPr>
            <p:cNvPr id="111630" name="Rectangle 11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31" name="AutoShape 12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Повышение эффективности бюджетной политики, в том числе за счет роста </a:t>
              </a:r>
            </a:p>
            <a:p>
              <a:pPr algn="ctr"/>
              <a:r>
                <a:rPr lang="ru-RU" sz="1400" b="1"/>
                <a:t>эффективности бюджетных расходов, обеспечения адресности </a:t>
              </a:r>
            </a:p>
            <a:p>
              <a:pPr algn="ctr"/>
              <a:r>
                <a:rPr lang="ru-RU" sz="1400" b="1"/>
                <a:t>социальной помощи, проведения структурных реформ в социальной сфере </a:t>
              </a:r>
            </a:p>
          </p:txBody>
        </p:sp>
      </p:grpSp>
      <p:grpSp>
        <p:nvGrpSpPr>
          <p:cNvPr id="111621" name="Group 13" descr="иоро"/>
          <p:cNvGrpSpPr>
            <a:grpSpLocks/>
          </p:cNvGrpSpPr>
          <p:nvPr/>
        </p:nvGrpSpPr>
        <p:grpSpPr bwMode="auto">
          <a:xfrm>
            <a:off x="323850" y="3789363"/>
            <a:ext cx="8640763" cy="865187"/>
            <a:chOff x="204" y="1162"/>
            <a:chExt cx="5443" cy="590"/>
          </a:xfrm>
        </p:grpSpPr>
        <p:sp>
          <p:nvSpPr>
            <p:cNvPr id="111628" name="Rectangle 14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29" name="AutoShape 15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Соответствие финансовых возможностей Зоринского сельсовета</a:t>
              </a:r>
            </a:p>
            <a:p>
              <a:pPr algn="ctr"/>
              <a:r>
                <a:rPr lang="ru-RU" sz="1400" b="1"/>
                <a:t>ключевым направлениям развития </a:t>
              </a:r>
            </a:p>
          </p:txBody>
        </p:sp>
      </p:grpSp>
      <p:grpSp>
        <p:nvGrpSpPr>
          <p:cNvPr id="111622" name="Group 16"/>
          <p:cNvGrpSpPr>
            <a:grpSpLocks/>
          </p:cNvGrpSpPr>
          <p:nvPr/>
        </p:nvGrpSpPr>
        <p:grpSpPr bwMode="auto">
          <a:xfrm>
            <a:off x="323850" y="4724400"/>
            <a:ext cx="8640763" cy="865188"/>
            <a:chOff x="204" y="1162"/>
            <a:chExt cx="5443" cy="590"/>
          </a:xfrm>
        </p:grpSpPr>
        <p:sp>
          <p:nvSpPr>
            <p:cNvPr id="111626" name="Rectangle 17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27" name="AutoShape 18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Повышение роли бюджетной политики для поддержки экономического роста</a:t>
              </a:r>
              <a:r>
                <a:rPr lang="ru-RU"/>
                <a:t> </a:t>
              </a:r>
            </a:p>
          </p:txBody>
        </p:sp>
      </p:grpSp>
      <p:grpSp>
        <p:nvGrpSpPr>
          <p:cNvPr id="111623" name="Group 19"/>
          <p:cNvGrpSpPr>
            <a:grpSpLocks/>
          </p:cNvGrpSpPr>
          <p:nvPr/>
        </p:nvGrpSpPr>
        <p:grpSpPr bwMode="auto">
          <a:xfrm>
            <a:off x="323850" y="5661025"/>
            <a:ext cx="8640763" cy="865188"/>
            <a:chOff x="204" y="1162"/>
            <a:chExt cx="5443" cy="590"/>
          </a:xfrm>
        </p:grpSpPr>
        <p:sp>
          <p:nvSpPr>
            <p:cNvPr id="111624" name="Rectangle 20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25" name="AutoShape 21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Повышение прозрачности и открытости бюджетного процесса</a:t>
              </a: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D:\Users\Volzhenina\Desktop\ДЛЯ СЛАЙДОВ\budg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1728192" cy="172819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5150" y="644525"/>
            <a:ext cx="7094538" cy="128428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параметры решения </a:t>
            </a:r>
            <a:b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«О бюджете Зоринского сельсовета Обоянского района на 201</a:t>
            </a:r>
            <a: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7</a:t>
            </a:r>
            <a: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год и плановый период 201</a:t>
            </a:r>
            <a: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8</a:t>
            </a:r>
            <a: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и 201</a:t>
            </a:r>
            <a: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9</a:t>
            </a:r>
            <a:r>
              <a:rPr lang="ru-RU" sz="2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годов»</a:t>
            </a:r>
          </a:p>
        </p:txBody>
      </p:sp>
      <p:graphicFrame>
        <p:nvGraphicFramePr>
          <p:cNvPr id="112693" name="Group 53"/>
          <p:cNvGraphicFramePr>
            <a:graphicFrameLocks noGrp="1"/>
          </p:cNvGraphicFramePr>
          <p:nvPr>
            <p:ph idx="4294967295"/>
          </p:nvPr>
        </p:nvGraphicFramePr>
        <p:xfrm>
          <a:off x="595313" y="2349500"/>
          <a:ext cx="8001000" cy="4175125"/>
        </p:xfrm>
        <a:graphic>
          <a:graphicData uri="http://schemas.openxmlformats.org/drawingml/2006/table">
            <a:tbl>
              <a:tblPr/>
              <a:tblGrid>
                <a:gridCol w="4105275"/>
                <a:gridCol w="1322387"/>
                <a:gridCol w="1320800"/>
                <a:gridCol w="1252538"/>
              </a:tblGrid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Доходы, 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3775,1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2669,7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2675,6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из них: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Налоговые и 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1429,8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1436,1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1442,0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Безвозмездные поступления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2345,3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1233,6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1233,6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Расходы, 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3846,6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2669,7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2675,6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Дефицит (-), профицит (+)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-71,5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VI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Источники финансирования дефицита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71,5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690" name="Text Box 116"/>
          <p:cNvSpPr txBox="1">
            <a:spLocks noChangeArrowheads="1"/>
          </p:cNvSpPr>
          <p:nvPr/>
        </p:nvSpPr>
        <p:spPr bwMode="auto">
          <a:xfrm>
            <a:off x="7380288" y="1916113"/>
            <a:ext cx="15128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345" tIns="44173" rIns="88345" bIns="44173">
            <a:spAutoFit/>
          </a:bodyPr>
          <a:lstStyle/>
          <a:p>
            <a:pPr defTabSz="884238"/>
            <a:r>
              <a:rPr lang="ru-RU" sz="1600">
                <a:solidFill>
                  <a:srgbClr val="000000"/>
                </a:solidFill>
                <a:latin typeface="Arial Cyr" pitchFamily="34" charset="0"/>
                <a:cs typeface="Arial Cyr" pitchFamily="34" charset="0"/>
              </a:rPr>
              <a:t>(тыс. рублей)</a:t>
            </a:r>
          </a:p>
        </p:txBody>
      </p:sp>
      <p:sp>
        <p:nvSpPr>
          <p:cNvPr id="121908" name="Номер слайда 10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ECAFB-FA17-4289-9C33-15417A1E447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83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58813" y="2151063"/>
          <a:ext cx="8364537" cy="4706937"/>
        </p:xfrm>
        <a:graphic>
          <a:graphicData uri="http://schemas.openxmlformats.org/presentationml/2006/ole">
            <p:oleObj spid="_x0000_s122883" name="Лист" r:id="rId4" imgW="8429714" imgH="4743543" progId="Excel.Sheet.8">
              <p:embed/>
            </p:oleObj>
          </a:graphicData>
        </a:graphic>
      </p:graphicFrame>
      <p:sp>
        <p:nvSpPr>
          <p:cNvPr id="2" name="Номер слайда 33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68EFD4-3AE6-4216-B41E-0E4A0B34EFCA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122885" name="Rectangle 4"/>
          <p:cNvSpPr>
            <a:spLocks noChangeArrowheads="1"/>
          </p:cNvSpPr>
          <p:nvPr/>
        </p:nvSpPr>
        <p:spPr bwMode="auto">
          <a:xfrm>
            <a:off x="430213" y="2170113"/>
            <a:ext cx="154781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rgbClr val="000000"/>
                </a:solidFill>
              </a:rPr>
              <a:t>тыс. рублей</a:t>
            </a:r>
          </a:p>
        </p:txBody>
      </p:sp>
      <p:sp>
        <p:nvSpPr>
          <p:cNvPr id="122886" name="Text Box 19"/>
          <p:cNvSpPr txBox="1">
            <a:spLocks noChangeArrowheads="1"/>
          </p:cNvSpPr>
          <p:nvPr/>
        </p:nvSpPr>
        <p:spPr bwMode="auto">
          <a:xfrm>
            <a:off x="3419475" y="3573463"/>
            <a:ext cx="1296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00"/>
                </a:solidFill>
              </a:rPr>
              <a:t>4435,6</a:t>
            </a:r>
          </a:p>
        </p:txBody>
      </p:sp>
      <p:sp>
        <p:nvSpPr>
          <p:cNvPr id="122887" name="Text Box 20"/>
          <p:cNvSpPr txBox="1">
            <a:spLocks noChangeArrowheads="1"/>
          </p:cNvSpPr>
          <p:nvPr/>
        </p:nvSpPr>
        <p:spPr bwMode="auto">
          <a:xfrm>
            <a:off x="1863725" y="2506663"/>
            <a:ext cx="1223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00"/>
                </a:solidFill>
              </a:rPr>
              <a:t>9587,1</a:t>
            </a:r>
          </a:p>
          <a:p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2888" name="Text Box 19"/>
          <p:cNvSpPr txBox="1">
            <a:spLocks noChangeArrowheads="1"/>
          </p:cNvSpPr>
          <p:nvPr/>
        </p:nvSpPr>
        <p:spPr bwMode="auto">
          <a:xfrm>
            <a:off x="5092700" y="3584575"/>
            <a:ext cx="1296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00"/>
                </a:solidFill>
              </a:rPr>
              <a:t>4903,3</a:t>
            </a:r>
          </a:p>
        </p:txBody>
      </p:sp>
      <p:sp>
        <p:nvSpPr>
          <p:cNvPr id="122889" name="Text Box 19"/>
          <p:cNvSpPr txBox="1">
            <a:spLocks noChangeArrowheads="1"/>
          </p:cNvSpPr>
          <p:nvPr/>
        </p:nvSpPr>
        <p:spPr bwMode="auto">
          <a:xfrm>
            <a:off x="6899275" y="3709988"/>
            <a:ext cx="1296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00"/>
                </a:solidFill>
              </a:rPr>
              <a:t>4050,3</a:t>
            </a:r>
          </a:p>
        </p:txBody>
      </p:sp>
      <p:sp>
        <p:nvSpPr>
          <p:cNvPr id="122890" name="AutoShape 16"/>
          <p:cNvSpPr>
            <a:spLocks noChangeArrowheads="1"/>
          </p:cNvSpPr>
          <p:nvPr/>
        </p:nvSpPr>
        <p:spPr bwMode="auto">
          <a:xfrm>
            <a:off x="468313" y="620713"/>
            <a:ext cx="8280400" cy="1008062"/>
          </a:xfrm>
          <a:prstGeom prst="flowChart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Динамика доходов бюджета</a:t>
            </a:r>
          </a:p>
          <a:p>
            <a:pPr algn="ctr"/>
            <a:r>
              <a:rPr lang="ru-RU" sz="2000" b="1">
                <a:solidFill>
                  <a:schemeClr val="bg1"/>
                </a:solidFill>
              </a:rPr>
              <a:t> Зоринского сельсовета Обоянского района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Номер слайда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6D15E0-A3E6-4999-9338-A964781F595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  <p:graphicFrame>
        <p:nvGraphicFramePr>
          <p:cNvPr id="124931" name="Object 3"/>
          <p:cNvGraphicFramePr>
            <a:graphicFrameLocks noGrp="1"/>
          </p:cNvGraphicFramePr>
          <p:nvPr>
            <p:ph type="chart" idx="1"/>
          </p:nvPr>
        </p:nvGraphicFramePr>
        <p:xfrm>
          <a:off x="850900" y="1196975"/>
          <a:ext cx="7345363" cy="4648200"/>
        </p:xfrm>
        <a:graphic>
          <a:graphicData uri="http://schemas.openxmlformats.org/presentationml/2006/ole">
            <p:oleObj spid="_x0000_s124931" name="Лист" r:id="rId3" imgW="8610574" imgH="5448339" progId="Excel.Sheet.8">
              <p:embed/>
            </p:oleObj>
          </a:graphicData>
        </a:graphic>
      </p:graphicFrame>
      <p:pic>
        <p:nvPicPr>
          <p:cNvPr id="124933" name="Picture 8" descr="97e02b0b058d46c7fd4f51472672b19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88913"/>
            <a:ext cx="16922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765175"/>
            <a:ext cx="9036050" cy="10668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Безвозмездные поступления в бюджет</a:t>
            </a:r>
            <a:br>
              <a:rPr lang="ru-RU" sz="3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0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Зоринского сельсовета Обоянского района</a:t>
            </a:r>
          </a:p>
        </p:txBody>
      </p:sp>
      <p:sp>
        <p:nvSpPr>
          <p:cNvPr id="125959" name="Text Box 116"/>
          <p:cNvSpPr txBox="1">
            <a:spLocks noChangeArrowheads="1"/>
          </p:cNvSpPr>
          <p:nvPr/>
        </p:nvSpPr>
        <p:spPr bwMode="auto">
          <a:xfrm>
            <a:off x="827088" y="2060575"/>
            <a:ext cx="16573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345" tIns="44173" rIns="88345" bIns="44173">
            <a:spAutoFit/>
          </a:bodyPr>
          <a:lstStyle/>
          <a:p>
            <a:pPr defTabSz="884238"/>
            <a:r>
              <a:rPr lang="ru-RU" sz="1600" b="1">
                <a:solidFill>
                  <a:srgbClr val="000000"/>
                </a:solidFill>
                <a:latin typeface="Arial Cyr" pitchFamily="34" charset="0"/>
                <a:cs typeface="Arial Cyr" pitchFamily="34" charset="0"/>
              </a:rPr>
              <a:t>(тыс. рублей)</a:t>
            </a:r>
          </a:p>
        </p:txBody>
      </p:sp>
      <p:graphicFrame>
        <p:nvGraphicFramePr>
          <p:cNvPr id="125957" name="Object 5"/>
          <p:cNvGraphicFramePr>
            <a:graphicFrameLocks noGrp="1"/>
          </p:cNvGraphicFramePr>
          <p:nvPr>
            <p:ph idx="1"/>
          </p:nvPr>
        </p:nvGraphicFramePr>
        <p:xfrm>
          <a:off x="73025" y="2339975"/>
          <a:ext cx="8029575" cy="4518025"/>
        </p:xfrm>
        <a:graphic>
          <a:graphicData uri="http://schemas.openxmlformats.org/presentationml/2006/ole">
            <p:oleObj spid="_x0000_s125957" name="Лист" r:id="rId3" imgW="8058275" imgH="4533804" progId="Excel.Sheet.8">
              <p:embed/>
            </p:oleObj>
          </a:graphicData>
        </a:graphic>
      </p:graphicFrame>
      <p:sp>
        <p:nvSpPr>
          <p:cNvPr id="2" name="Номер слайда 1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FB2EC2-08DE-4E71-B6B3-A7570DD59B4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7950" y="476250"/>
            <a:ext cx="9036050" cy="10810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Динамика расходов бюджета Зоринского сельсовета Обоянс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ого района </a:t>
            </a:r>
            <a:b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201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7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-201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9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годах</a:t>
            </a:r>
            <a:endParaRPr lang="ru-RU" sz="240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126979" name="Object 3"/>
          <p:cNvGraphicFramePr>
            <a:graphicFrameLocks noGrp="1"/>
          </p:cNvGraphicFramePr>
          <p:nvPr>
            <p:ph idx="1"/>
          </p:nvPr>
        </p:nvGraphicFramePr>
        <p:xfrm>
          <a:off x="1004888" y="1773238"/>
          <a:ext cx="6510337" cy="4540250"/>
        </p:xfrm>
        <a:graphic>
          <a:graphicData uri="http://schemas.openxmlformats.org/presentationml/2006/ole">
            <p:oleObj spid="_x0000_s126979" name="Лист" r:id="rId3" imgW="8496389" imgH="5924502" progId="Excel.Sheet.8">
              <p:embed/>
            </p:oleObj>
          </a:graphicData>
        </a:graphic>
      </p:graphicFrame>
      <p:sp>
        <p:nvSpPr>
          <p:cNvPr id="126980" name="Номер слайда 1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A06CF-2CA0-4235-8CD2-C5FDE00DDDE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5175"/>
            <a:ext cx="9144000" cy="71913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Расходы бюджета Зоринского сельсовета </a:t>
            </a:r>
            <a:b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по разделам в 201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7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201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9</a:t>
            </a: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годах, тыс.рублей</a:t>
            </a:r>
          </a:p>
        </p:txBody>
      </p:sp>
      <p:sp>
        <p:nvSpPr>
          <p:cNvPr id="128003" name="Номер слайда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34A92C-8CF3-4EE0-B218-1F7183582C0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  <p:graphicFrame>
        <p:nvGraphicFramePr>
          <p:cNvPr id="128085" name="Group 85"/>
          <p:cNvGraphicFramePr>
            <a:graphicFrameLocks noGrp="1"/>
          </p:cNvGraphicFramePr>
          <p:nvPr/>
        </p:nvGraphicFramePr>
        <p:xfrm>
          <a:off x="1331913" y="1628775"/>
          <a:ext cx="6696075" cy="4135438"/>
        </p:xfrm>
        <a:graphic>
          <a:graphicData uri="http://schemas.openxmlformats.org/drawingml/2006/table">
            <a:tbl>
              <a:tblPr/>
              <a:tblGrid>
                <a:gridCol w="2857500"/>
                <a:gridCol w="1100137"/>
                <a:gridCol w="874713"/>
                <a:gridCol w="877887"/>
                <a:gridCol w="985838"/>
              </a:tblGrid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Наименование  расходов  Зоринского сельсовета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«Общегосударственные вопросы»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3719,7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2084,6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1707,6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1707,6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оборона»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безопасность и правоохранительная деятельность»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экономика»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«Жилищно-коммунальное хозяйство»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«Образование»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«Физическая культура и спорт»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«Культура, кинематография»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2142,3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1291,4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741,6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748,0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6618,3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3846,6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2669,7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2675,6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8083" name="Picture 95" descr="Скачать перо и чернильница картинки и фото на телефон бесплатн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75"/>
            <a:ext cx="1476375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2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3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565</Words>
  <Application>Microsoft Office PowerPoint</Application>
  <PresentationFormat>Экран (4:3)</PresentationFormat>
  <Paragraphs>219</Paragraphs>
  <Slides>14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Шаблон оформления</vt:lpstr>
      </vt:variant>
      <vt:variant>
        <vt:i4>94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19" baseType="lpstr">
      <vt:lpstr>Arial</vt:lpstr>
      <vt:lpstr>Calibri</vt:lpstr>
      <vt:lpstr>Trebuchet MS</vt:lpstr>
      <vt:lpstr>Georgia</vt:lpstr>
      <vt:lpstr>Wingdings 2</vt:lpstr>
      <vt:lpstr>Franklin Gothic Medium</vt:lpstr>
      <vt:lpstr>Franklin Gothic Book</vt:lpstr>
      <vt:lpstr>Wingdings</vt:lpstr>
      <vt:lpstr>Arial Cyr</vt:lpstr>
      <vt:lpstr>Times New Roman</vt:lpstr>
      <vt:lpstr>Тема Office</vt:lpstr>
      <vt:lpstr>1_Городская</vt:lpstr>
      <vt:lpstr>4_Городская</vt:lpstr>
      <vt:lpstr>5_Городская</vt:lpstr>
      <vt:lpstr>9_Городская</vt:lpstr>
      <vt:lpstr>12_Городская</vt:lpstr>
      <vt:lpstr>13_Городская</vt:lpstr>
      <vt:lpstr>Трек</vt:lpstr>
      <vt:lpstr>Изящная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1_Городская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4_Городская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5_Городская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9_Городская</vt:lpstr>
      <vt:lpstr>12_Городская</vt:lpstr>
      <vt:lpstr>12_Городская</vt:lpstr>
      <vt:lpstr>12_Городская</vt:lpstr>
      <vt:lpstr>12_Городская</vt:lpstr>
      <vt:lpstr>12_Городская</vt:lpstr>
      <vt:lpstr>12_Городская</vt:lpstr>
      <vt:lpstr>12_Городская</vt:lpstr>
      <vt:lpstr>12_Городская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13_Городская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Изящная</vt:lpstr>
      <vt:lpstr>Изящная</vt:lpstr>
      <vt:lpstr>Изящная</vt:lpstr>
      <vt:lpstr>Изящная</vt:lpstr>
      <vt:lpstr>Изящная</vt:lpstr>
      <vt:lpstr>Изящная</vt:lpstr>
      <vt:lpstr>Изящная</vt:lpstr>
      <vt:lpstr>Изящная</vt:lpstr>
      <vt:lpstr>Microsoft Excel 97-2003 Worksheet</vt:lpstr>
      <vt:lpstr>Слайд 1</vt:lpstr>
      <vt:lpstr>Слайд 2</vt:lpstr>
      <vt:lpstr>Слайд 3</vt:lpstr>
      <vt:lpstr>Основные параметры решения  «О бюджете Зоринского сельсовета Обоянского района на 2017 год и плановый период 2018 и 2019 годов»</vt:lpstr>
      <vt:lpstr>Слайд 5</vt:lpstr>
      <vt:lpstr>Слайд 6</vt:lpstr>
      <vt:lpstr>Безвозмездные поступления в бюджет Зоринского сельсовета Обоянского района</vt:lpstr>
      <vt:lpstr>Динамика расходов бюджета Зоринского сельсовета Обоянского района  в 2017-2019 годах</vt:lpstr>
      <vt:lpstr>                  Расходы бюджета Зоринского сельсовета                             по разделам в 2017 – 2019 годах, тыс.рублей</vt:lpstr>
      <vt:lpstr>                  Расходы бюджета Зоринского сельсовета                   в рамках программ в 2017 – 2019 годах, тыс.рублей</vt:lpstr>
      <vt:lpstr>Слайд 11</vt:lpstr>
      <vt:lpstr>Слайд 12</vt:lpstr>
      <vt:lpstr>Слайд 13</vt:lpstr>
      <vt:lpstr>Динамика расходов бюджета  Зоринского сельсовета Обоянского района  на культуру</vt:lpstr>
    </vt:vector>
  </TitlesOfParts>
  <Company>зорино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Zorino</cp:lastModifiedBy>
  <cp:revision>293</cp:revision>
  <cp:lastPrinted>2013-11-15T06:31:56Z</cp:lastPrinted>
  <dcterms:created xsi:type="dcterms:W3CDTF">2013-05-13T09:45:35Z</dcterms:created>
  <dcterms:modified xsi:type="dcterms:W3CDTF">2017-02-06T14:06:50Z</dcterms:modified>
</cp:coreProperties>
</file>